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5" r:id="rId1"/>
  </p:sldMasterIdLst>
  <p:sldIdLst>
    <p:sldId id="260" r:id="rId2"/>
    <p:sldId id="263" r:id="rId3"/>
    <p:sldId id="270" r:id="rId4"/>
    <p:sldId id="265" r:id="rId5"/>
    <p:sldId id="266" r:id="rId6"/>
    <p:sldId id="269"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FF"/>
    <a:srgbClr val="4E51DE"/>
    <a:srgbClr val="FF9900"/>
    <a:srgbClr val="FF8837"/>
    <a:srgbClr val="FF99FF"/>
    <a:srgbClr val="4083B0"/>
    <a:srgbClr val="00FFFF"/>
    <a:srgbClr val="009900"/>
    <a:srgbClr val="00FF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4" d="100"/>
          <a:sy n="64" d="100"/>
        </p:scale>
        <p:origin x="90"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10/15/2021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8789014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261193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277647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10/15/2021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658260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C764DE79-268F-4C1A-8933-263129D2AF90}" type="datetimeFigureOut">
              <a:rPr lang="en-US" smtClean="0"/>
              <a:t>10/15/2021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993859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C764DE79-268F-4C1A-8933-263129D2AF90}" type="datetimeFigureOut">
              <a:rPr lang="en-US" smtClean="0"/>
              <a:t>10/15/2021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113635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C764DE79-268F-4C1A-8933-263129D2AF90}" type="datetimeFigureOut">
              <a:rPr lang="en-US" smtClean="0"/>
              <a:t>10/15/2021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870342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10/15/2021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99505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10/15/2021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797068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C764DE79-268F-4C1A-8933-263129D2AF90}" type="datetimeFigureOut">
              <a:rPr lang="en-US" smtClean="0"/>
              <a:t>10/15/2021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36428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C764DE79-268F-4C1A-8933-263129D2AF90}" type="datetimeFigureOut">
              <a:rPr lang="en-US" smtClean="0"/>
              <a:t>10/15/2021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7441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C764DE79-268F-4C1A-8933-263129D2AF90}" type="datetimeFigureOut">
              <a:rPr lang="en-US" smtClean="0"/>
              <a:t>10/15/2021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198520944"/>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0342E4A-F41B-450C-BE34-D65D1A8B89D4}"/>
              </a:ext>
            </a:extLst>
          </p:cNvPr>
          <p:cNvSpPr txBox="1">
            <a:spLocks/>
          </p:cNvSpPr>
          <p:nvPr/>
        </p:nvSpPr>
        <p:spPr>
          <a:xfrm>
            <a:off x="635652" y="573156"/>
            <a:ext cx="4412419" cy="5509650"/>
          </a:xfrm>
          <a:prstGeom prst="rect">
            <a:avLst/>
          </a:prstGeom>
          <a:solidFill>
            <a:srgbClr val="00B0F0"/>
          </a:solidFill>
          <a:ln w="76200">
            <a:solidFill>
              <a:srgbClr val="00206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b="1" kern="1200" dirty="0">
                <a:solidFill>
                  <a:srgbClr val="002060"/>
                </a:solidFill>
                <a:latin typeface="Comic Sans MS"/>
              </a:rPr>
              <a:t>Reading Lab </a:t>
            </a:r>
            <a:br>
              <a:rPr lang="en-US" b="1" kern="1200" dirty="0">
                <a:solidFill>
                  <a:srgbClr val="002060"/>
                </a:solidFill>
                <a:latin typeface="Comic Sans MS"/>
              </a:rPr>
            </a:br>
            <a:r>
              <a:rPr lang="en-US" b="1" kern="1200" dirty="0">
                <a:solidFill>
                  <a:srgbClr val="002060"/>
                </a:solidFill>
                <a:latin typeface="Comic Sans MS"/>
              </a:rPr>
              <a:t>Ms. Hutter</a:t>
            </a:r>
            <a:br>
              <a:rPr lang="en-US" b="1" kern="1200" dirty="0">
                <a:solidFill>
                  <a:srgbClr val="002060"/>
                </a:solidFill>
                <a:latin typeface="Comic Sans MS"/>
              </a:rPr>
            </a:br>
            <a:r>
              <a:rPr lang="en-US" b="1" kern="1200" dirty="0">
                <a:solidFill>
                  <a:srgbClr val="002060"/>
                </a:solidFill>
                <a:latin typeface="Comic Sans MS"/>
              </a:rPr>
              <a:t>Room 200</a:t>
            </a:r>
          </a:p>
          <a:p>
            <a:pPr algn="ctr">
              <a:spcAft>
                <a:spcPts val="600"/>
              </a:spcAft>
            </a:pPr>
            <a:endParaRPr lang="en-US" b="1" dirty="0">
              <a:solidFill>
                <a:srgbClr val="002060"/>
              </a:solidFill>
              <a:latin typeface="Comic Sans MS"/>
            </a:endParaRPr>
          </a:p>
          <a:p>
            <a:pPr algn="ctr">
              <a:spcAft>
                <a:spcPts val="600"/>
              </a:spcAft>
            </a:pPr>
            <a:r>
              <a:rPr lang="en-US" b="1" dirty="0">
                <a:solidFill>
                  <a:srgbClr val="002060"/>
                </a:solidFill>
                <a:latin typeface="Comic Sans MS"/>
              </a:rPr>
              <a:t>Laboratorio de Lectura</a:t>
            </a:r>
          </a:p>
          <a:p>
            <a:pPr algn="ctr">
              <a:spcAft>
                <a:spcPts val="600"/>
              </a:spcAft>
            </a:pPr>
            <a:r>
              <a:rPr lang="en-US" b="1" dirty="0">
                <a:solidFill>
                  <a:srgbClr val="002060"/>
                </a:solidFill>
                <a:latin typeface="Comic Sans MS"/>
              </a:rPr>
              <a:t>Sra. Hutter</a:t>
            </a:r>
            <a:endParaRPr lang="en-US" dirty="0">
              <a:solidFill>
                <a:srgbClr val="000000"/>
              </a:solidFill>
              <a:latin typeface="Calibri Light" panose="020F0302020204030204"/>
              <a:cs typeface="Calibri Light" panose="020F0302020204030204"/>
            </a:endParaRPr>
          </a:p>
          <a:p>
            <a:pPr algn="ctr">
              <a:spcAft>
                <a:spcPts val="600"/>
              </a:spcAft>
            </a:pPr>
            <a:r>
              <a:rPr lang="en-US" b="1" dirty="0">
                <a:solidFill>
                  <a:srgbClr val="002060"/>
                </a:solidFill>
                <a:latin typeface="Comic Sans MS"/>
              </a:rPr>
              <a:t>Sala 200</a:t>
            </a:r>
          </a:p>
        </p:txBody>
      </p:sp>
      <p:pic>
        <p:nvPicPr>
          <p:cNvPr id="6" name="Picture 6" descr="A picture containing text, shelf, indoor, computer&#10;&#10;Description automatically generated">
            <a:extLst>
              <a:ext uri="{FF2B5EF4-FFF2-40B4-BE49-F238E27FC236}">
                <a16:creationId xmlns:a16="http://schemas.microsoft.com/office/drawing/2014/main" id="{D35FA6C9-D05A-47D5-8BC8-48CA1DC4D02C}"/>
              </a:ext>
            </a:extLst>
          </p:cNvPr>
          <p:cNvPicPr>
            <a:picLocks noChangeAspect="1"/>
          </p:cNvPicPr>
          <p:nvPr/>
        </p:nvPicPr>
        <p:blipFill>
          <a:blip r:embed="rId2"/>
          <a:stretch>
            <a:fillRect/>
          </a:stretch>
        </p:blipFill>
        <p:spPr>
          <a:xfrm>
            <a:off x="5866901" y="3130540"/>
            <a:ext cx="5425286" cy="3038160"/>
          </a:xfrm>
          <a:prstGeom prst="rect">
            <a:avLst/>
          </a:prstGeom>
        </p:spPr>
      </p:pic>
      <p:pic>
        <p:nvPicPr>
          <p:cNvPr id="2" name="Picture 2" descr="A picture containing text&#10;&#10;Description automatically generated">
            <a:extLst>
              <a:ext uri="{FF2B5EF4-FFF2-40B4-BE49-F238E27FC236}">
                <a16:creationId xmlns:a16="http://schemas.microsoft.com/office/drawing/2014/main" id="{7AC76CED-5CA7-47C5-A9CE-814CAD887B32}"/>
              </a:ext>
            </a:extLst>
          </p:cNvPr>
          <p:cNvPicPr>
            <a:picLocks noChangeAspect="1"/>
          </p:cNvPicPr>
          <p:nvPr/>
        </p:nvPicPr>
        <p:blipFill>
          <a:blip r:embed="rId3"/>
          <a:stretch>
            <a:fillRect/>
          </a:stretch>
        </p:blipFill>
        <p:spPr>
          <a:xfrm>
            <a:off x="7212706" y="573156"/>
            <a:ext cx="2733675" cy="1285875"/>
          </a:xfrm>
          <a:prstGeom prst="rect">
            <a:avLst/>
          </a:prstGeom>
          <a:ln>
            <a:solidFill>
              <a:srgbClr val="002060"/>
            </a:solidFill>
          </a:ln>
        </p:spPr>
      </p:pic>
      <p:sp>
        <p:nvSpPr>
          <p:cNvPr id="3" name="TextBox 2">
            <a:extLst>
              <a:ext uri="{FF2B5EF4-FFF2-40B4-BE49-F238E27FC236}">
                <a16:creationId xmlns:a16="http://schemas.microsoft.com/office/drawing/2014/main" id="{5A317D57-1066-475D-96ED-ACC8FAF92C58}"/>
              </a:ext>
            </a:extLst>
          </p:cNvPr>
          <p:cNvSpPr txBox="1"/>
          <p:nvPr/>
        </p:nvSpPr>
        <p:spPr>
          <a:xfrm>
            <a:off x="5300870" y="2206994"/>
            <a:ext cx="6400800" cy="830997"/>
          </a:xfrm>
          <a:prstGeom prst="rect">
            <a:avLst/>
          </a:prstGeom>
          <a:solidFill>
            <a:srgbClr val="FF9900"/>
          </a:solidFill>
          <a:ln>
            <a:solidFill>
              <a:srgbClr val="002060"/>
            </a:solidFill>
          </a:ln>
        </p:spPr>
        <p:txBody>
          <a:bodyPr wrap="square" rtlCol="0">
            <a:spAutoFit/>
          </a:bodyPr>
          <a:lstStyle/>
          <a:p>
            <a:r>
              <a:rPr lang="en-US" sz="4800" b="1" dirty="0">
                <a:solidFill>
                  <a:srgbClr val="002060"/>
                </a:solidFill>
                <a:latin typeface="Comic Sans MS" panose="030F0702030302020204" pitchFamily="66" charset="0"/>
              </a:rPr>
              <a:t>Welcome! Bienvenido</a:t>
            </a:r>
            <a:r>
              <a:rPr lang="en-US" sz="4000" b="1" dirty="0">
                <a:solidFill>
                  <a:srgbClr val="002060"/>
                </a:solidFill>
                <a:latin typeface="Comic Sans MS" panose="030F0702030302020204" pitchFamily="66" charset="0"/>
              </a:rPr>
              <a:t>!</a:t>
            </a:r>
            <a:r>
              <a:rPr lang="en-US" sz="4800" b="1" dirty="0">
                <a:solidFill>
                  <a:srgbClr val="002060"/>
                </a:solidFill>
                <a:latin typeface="Comic Sans MS" panose="030F0702030302020204" pitchFamily="66" charset="0"/>
              </a:rPr>
              <a:t> </a:t>
            </a:r>
            <a:r>
              <a:rPr lang="en-US" sz="4000" b="1" dirty="0">
                <a:solidFill>
                  <a:srgbClr val="002060"/>
                </a:solidFill>
                <a:latin typeface="Comic Sans MS" panose="030F0702030302020204" pitchFamily="66" charset="0"/>
              </a:rPr>
              <a:t>   </a:t>
            </a:r>
          </a:p>
        </p:txBody>
      </p:sp>
    </p:spTree>
    <p:extLst>
      <p:ext uri="{BB962C8B-B14F-4D97-AF65-F5344CB8AC3E}">
        <p14:creationId xmlns:p14="http://schemas.microsoft.com/office/powerpoint/2010/main" val="1237604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pic>
        <p:nvPicPr>
          <p:cNvPr id="2054" name="Picture 6" descr="Positive Multicultural Books for Kids - Harmony's World">
            <a:extLst>
              <a:ext uri="{FF2B5EF4-FFF2-40B4-BE49-F238E27FC236}">
                <a16:creationId xmlns:a16="http://schemas.microsoft.com/office/drawing/2014/main" id="{89C59A8F-85D5-446C-A890-3DCD877413E4}"/>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455200" y="3135898"/>
            <a:ext cx="2316655" cy="3481312"/>
          </a:xfrm>
          <a:prstGeom prst="rect">
            <a:avLst/>
          </a:prstGeom>
          <a:solidFill>
            <a:schemeClr val="accent4">
              <a:lumMod val="60000"/>
              <a:lumOff val="40000"/>
              <a:alpha val="91000"/>
            </a:schemeClr>
          </a:solidFill>
          <a:ln>
            <a:solidFill>
              <a:srgbClr val="002060"/>
            </a:solidFill>
          </a:ln>
          <a:effectLst>
            <a:outerShdw blurRad="50800" dist="50800" dir="5400000" algn="ctr" rotWithShape="0">
              <a:schemeClr val="bg1"/>
            </a:outerShdw>
          </a:effectLst>
        </p:spPr>
      </p:pic>
      <p:pic>
        <p:nvPicPr>
          <p:cNvPr id="20" name="Picture 2" descr="Read books, change the World. Reading girl sit on world globe. Motivation  quote Stock Vector | Adobe Stock">
            <a:extLst>
              <a:ext uri="{FF2B5EF4-FFF2-40B4-BE49-F238E27FC236}">
                <a16:creationId xmlns:a16="http://schemas.microsoft.com/office/drawing/2014/main" id="{45C44635-9D1B-4A08-9820-7D95F22092B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4310" t="15245" r="9304" b="15480"/>
          <a:stretch/>
        </p:blipFill>
        <p:spPr bwMode="auto">
          <a:xfrm>
            <a:off x="8722233" y="374353"/>
            <a:ext cx="3045045" cy="276154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0AB89228-DAF8-48D5-A2D1-6E4A2BD90110}"/>
              </a:ext>
            </a:extLst>
          </p:cNvPr>
          <p:cNvSpPr/>
          <p:nvPr/>
        </p:nvSpPr>
        <p:spPr>
          <a:xfrm>
            <a:off x="704538" y="462829"/>
            <a:ext cx="7794885" cy="2415282"/>
          </a:xfrm>
          <a:prstGeom prst="rect">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ct val="0"/>
              </a:spcBef>
              <a:spcAft>
                <a:spcPts val="600"/>
              </a:spcAft>
            </a:pPr>
            <a:r>
              <a:rPr lang="en-US" sz="2800" b="1" dirty="0">
                <a:solidFill>
                  <a:srgbClr val="002060"/>
                </a:solidFill>
                <a:latin typeface="Comic Sans MS" panose="030F0702030302020204" pitchFamily="66" charset="0"/>
                <a:cs typeface="Cavolini" panose="03000502040302020204" pitchFamily="66" charset="0"/>
              </a:rPr>
              <a:t>We learn to read so we can read to learn and enjoy! </a:t>
            </a:r>
          </a:p>
          <a:p>
            <a:pPr algn="ctr">
              <a:lnSpc>
                <a:spcPct val="90000"/>
              </a:lnSpc>
              <a:spcBef>
                <a:spcPct val="0"/>
              </a:spcBef>
              <a:spcAft>
                <a:spcPts val="600"/>
              </a:spcAft>
            </a:pPr>
            <a:endParaRPr lang="en-US" sz="2800" dirty="0">
              <a:solidFill>
                <a:srgbClr val="002060"/>
              </a:solidFill>
              <a:latin typeface="Comic Sans MS" panose="030F0702030302020204" pitchFamily="66" charset="0"/>
              <a:cs typeface="Cavolini" panose="03000502040302020204" pitchFamily="66" charset="0"/>
            </a:endParaRPr>
          </a:p>
          <a:p>
            <a:pPr algn="ctr">
              <a:lnSpc>
                <a:spcPct val="90000"/>
              </a:lnSpc>
              <a:spcBef>
                <a:spcPct val="0"/>
              </a:spcBef>
              <a:spcAft>
                <a:spcPts val="600"/>
              </a:spcAft>
            </a:pPr>
            <a:r>
              <a:rPr lang="en-US" sz="2800" b="1" dirty="0">
                <a:solidFill>
                  <a:srgbClr val="002060"/>
                </a:solidFill>
                <a:latin typeface="Comic Sans MS" panose="030F0702030302020204" pitchFamily="66" charset="0"/>
                <a:cs typeface="Cavolini" panose="03000502040302020204" pitchFamily="66" charset="0"/>
              </a:rPr>
              <a:t>¡</a:t>
            </a:r>
            <a:r>
              <a:rPr lang="en-US" sz="2800" b="1" dirty="0" err="1">
                <a:solidFill>
                  <a:srgbClr val="002060"/>
                </a:solidFill>
                <a:latin typeface="Comic Sans MS" panose="030F0702030302020204" pitchFamily="66" charset="0"/>
                <a:cs typeface="Cavolini" panose="03000502040302020204" pitchFamily="66" charset="0"/>
              </a:rPr>
              <a:t>Aprendemos</a:t>
            </a:r>
            <a:r>
              <a:rPr lang="en-US" sz="2800" b="1" dirty="0">
                <a:solidFill>
                  <a:srgbClr val="002060"/>
                </a:solidFill>
                <a:latin typeface="Comic Sans MS" panose="030F0702030302020204" pitchFamily="66" charset="0"/>
                <a:cs typeface="Cavolini" panose="03000502040302020204" pitchFamily="66" charset="0"/>
              </a:rPr>
              <a:t> a leer para </a:t>
            </a:r>
            <a:r>
              <a:rPr lang="en-US" sz="2800" b="1" dirty="0" err="1">
                <a:solidFill>
                  <a:srgbClr val="002060"/>
                </a:solidFill>
                <a:latin typeface="Comic Sans MS" panose="030F0702030302020204" pitchFamily="66" charset="0"/>
                <a:cs typeface="Cavolini" panose="03000502040302020204" pitchFamily="66" charset="0"/>
              </a:rPr>
              <a:t>poder</a:t>
            </a:r>
            <a:r>
              <a:rPr lang="en-US" sz="2800" b="1" dirty="0">
                <a:solidFill>
                  <a:srgbClr val="002060"/>
                </a:solidFill>
                <a:latin typeface="Comic Sans MS" panose="030F0702030302020204" pitchFamily="66" charset="0"/>
                <a:cs typeface="Cavolini" panose="03000502040302020204" pitchFamily="66" charset="0"/>
              </a:rPr>
              <a:t> leer para </a:t>
            </a:r>
            <a:r>
              <a:rPr lang="en-US" sz="2800" b="1" dirty="0" err="1">
                <a:solidFill>
                  <a:srgbClr val="002060"/>
                </a:solidFill>
                <a:latin typeface="Comic Sans MS" panose="030F0702030302020204" pitchFamily="66" charset="0"/>
                <a:cs typeface="Cavolini" panose="03000502040302020204" pitchFamily="66" charset="0"/>
              </a:rPr>
              <a:t>aprender</a:t>
            </a:r>
            <a:r>
              <a:rPr lang="en-US" sz="2800" b="1" dirty="0">
                <a:solidFill>
                  <a:srgbClr val="002060"/>
                </a:solidFill>
                <a:latin typeface="Comic Sans MS" panose="030F0702030302020204" pitchFamily="66" charset="0"/>
                <a:cs typeface="Cavolini" panose="03000502040302020204" pitchFamily="66" charset="0"/>
              </a:rPr>
              <a:t> y </a:t>
            </a:r>
            <a:r>
              <a:rPr lang="en-US" sz="2800" b="1" dirty="0" err="1">
                <a:solidFill>
                  <a:srgbClr val="002060"/>
                </a:solidFill>
                <a:latin typeface="Comic Sans MS" panose="030F0702030302020204" pitchFamily="66" charset="0"/>
                <a:cs typeface="Cavolini" panose="03000502040302020204" pitchFamily="66" charset="0"/>
              </a:rPr>
              <a:t>disfrutar</a:t>
            </a:r>
            <a:r>
              <a:rPr lang="en-US" sz="2800" b="1" dirty="0">
                <a:solidFill>
                  <a:srgbClr val="002060"/>
                </a:solidFill>
                <a:latin typeface="Comic Sans MS" panose="030F0702030302020204" pitchFamily="66" charset="0"/>
                <a:cs typeface="Cavolini" panose="03000502040302020204" pitchFamily="66" charset="0"/>
              </a:rPr>
              <a:t>!</a:t>
            </a:r>
          </a:p>
        </p:txBody>
      </p:sp>
      <p:sp>
        <p:nvSpPr>
          <p:cNvPr id="13" name="Rectangle 12">
            <a:extLst>
              <a:ext uri="{FF2B5EF4-FFF2-40B4-BE49-F238E27FC236}">
                <a16:creationId xmlns:a16="http://schemas.microsoft.com/office/drawing/2014/main" id="{7E29468F-FBBF-48A3-B07F-3C243AE8FDBF}"/>
              </a:ext>
            </a:extLst>
          </p:cNvPr>
          <p:cNvSpPr/>
          <p:nvPr/>
        </p:nvSpPr>
        <p:spPr>
          <a:xfrm>
            <a:off x="3777522" y="3842163"/>
            <a:ext cx="7390152" cy="2775047"/>
          </a:xfrm>
          <a:prstGeom prst="rect">
            <a:avLst/>
          </a:prstGeom>
          <a:solidFill>
            <a:srgbClr val="FF99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ct val="0"/>
              </a:spcBef>
              <a:spcAft>
                <a:spcPts val="600"/>
              </a:spcAft>
            </a:pPr>
            <a:r>
              <a:rPr lang="en-US" sz="2800" b="1" dirty="0">
                <a:solidFill>
                  <a:srgbClr val="002060"/>
                </a:solidFill>
                <a:latin typeface="Comic Sans MS" panose="030F0702030302020204" pitchFamily="66" charset="0"/>
                <a:cs typeface="Cavolini"/>
              </a:rPr>
              <a:t>More reading improves comprehension and learning!</a:t>
            </a:r>
          </a:p>
          <a:p>
            <a:pPr algn="ctr">
              <a:lnSpc>
                <a:spcPct val="90000"/>
              </a:lnSpc>
              <a:spcBef>
                <a:spcPct val="0"/>
              </a:spcBef>
              <a:spcAft>
                <a:spcPts val="600"/>
              </a:spcAft>
            </a:pPr>
            <a:endParaRPr lang="en-US" sz="2800" b="1" dirty="0">
              <a:solidFill>
                <a:srgbClr val="002060"/>
              </a:solidFill>
              <a:latin typeface="Comic Sans MS" panose="030F0702030302020204" pitchFamily="66" charset="0"/>
              <a:cs typeface="Cavolini"/>
            </a:endParaRPr>
          </a:p>
          <a:p>
            <a:pPr algn="ctr">
              <a:lnSpc>
                <a:spcPct val="90000"/>
              </a:lnSpc>
              <a:spcBef>
                <a:spcPct val="0"/>
              </a:spcBef>
              <a:spcAft>
                <a:spcPts val="600"/>
              </a:spcAft>
            </a:pPr>
            <a:r>
              <a:rPr lang="en-US" sz="2800" b="1" dirty="0">
                <a:solidFill>
                  <a:srgbClr val="002060"/>
                </a:solidFill>
                <a:latin typeface="Comic Sans MS" panose="030F0702030302020204" pitchFamily="66" charset="0"/>
                <a:cs typeface="Cavolini"/>
              </a:rPr>
              <a:t>¡Más </a:t>
            </a:r>
            <a:r>
              <a:rPr lang="en-US" sz="2800" b="1" dirty="0" err="1">
                <a:solidFill>
                  <a:srgbClr val="002060"/>
                </a:solidFill>
                <a:latin typeface="Comic Sans MS" panose="030F0702030302020204" pitchFamily="66" charset="0"/>
                <a:cs typeface="Cavolini"/>
              </a:rPr>
              <a:t>lectura</a:t>
            </a:r>
            <a:r>
              <a:rPr lang="en-US" sz="2800" b="1" dirty="0">
                <a:solidFill>
                  <a:srgbClr val="002060"/>
                </a:solidFill>
                <a:latin typeface="Comic Sans MS" panose="030F0702030302020204" pitchFamily="66" charset="0"/>
                <a:cs typeface="Cavolini"/>
              </a:rPr>
              <a:t> </a:t>
            </a:r>
            <a:r>
              <a:rPr lang="en-US" sz="2800" b="1" dirty="0" err="1">
                <a:solidFill>
                  <a:srgbClr val="002060"/>
                </a:solidFill>
                <a:latin typeface="Comic Sans MS" panose="030F0702030302020204" pitchFamily="66" charset="0"/>
                <a:cs typeface="Cavolini"/>
              </a:rPr>
              <a:t>mejora</a:t>
            </a:r>
            <a:r>
              <a:rPr lang="en-US" sz="2800" b="1" dirty="0">
                <a:solidFill>
                  <a:srgbClr val="002060"/>
                </a:solidFill>
                <a:latin typeface="Comic Sans MS" panose="030F0702030302020204" pitchFamily="66" charset="0"/>
                <a:cs typeface="Cavolini"/>
              </a:rPr>
              <a:t> la </a:t>
            </a:r>
            <a:r>
              <a:rPr lang="en-US" sz="2800" b="1" dirty="0" err="1">
                <a:solidFill>
                  <a:srgbClr val="002060"/>
                </a:solidFill>
                <a:latin typeface="Comic Sans MS" panose="030F0702030302020204" pitchFamily="66" charset="0"/>
                <a:cs typeface="Cavolini"/>
              </a:rPr>
              <a:t>comprensión</a:t>
            </a:r>
            <a:r>
              <a:rPr lang="en-US" sz="2800" b="1" dirty="0">
                <a:solidFill>
                  <a:srgbClr val="002060"/>
                </a:solidFill>
                <a:latin typeface="Comic Sans MS" panose="030F0702030302020204" pitchFamily="66" charset="0"/>
                <a:cs typeface="Cavolini"/>
              </a:rPr>
              <a:t> y el </a:t>
            </a:r>
            <a:r>
              <a:rPr lang="en-US" sz="2800" b="1" dirty="0" err="1">
                <a:solidFill>
                  <a:srgbClr val="002060"/>
                </a:solidFill>
                <a:latin typeface="Comic Sans MS" panose="030F0702030302020204" pitchFamily="66" charset="0"/>
                <a:cs typeface="Cavolini"/>
              </a:rPr>
              <a:t>aprendizaje</a:t>
            </a:r>
            <a:r>
              <a:rPr lang="en-US" sz="2800" b="1" dirty="0">
                <a:solidFill>
                  <a:srgbClr val="002060"/>
                </a:solidFill>
                <a:latin typeface="Comic Sans MS" panose="030F0702030302020204" pitchFamily="66" charset="0"/>
                <a:cs typeface="Cavolini"/>
              </a:rPr>
              <a:t>!</a:t>
            </a:r>
          </a:p>
        </p:txBody>
      </p:sp>
    </p:spTree>
    <p:extLst>
      <p:ext uri="{BB962C8B-B14F-4D97-AF65-F5344CB8AC3E}">
        <p14:creationId xmlns:p14="http://schemas.microsoft.com/office/powerpoint/2010/main" val="3400093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187D944B-C166-4DD2-BAA3-EED6BFDAC2DE}"/>
              </a:ext>
            </a:extLst>
          </p:cNvPr>
          <p:cNvSpPr txBox="1">
            <a:spLocks noGrp="1"/>
          </p:cNvSpPr>
          <p:nvPr>
            <p:ph type="title"/>
          </p:nvPr>
        </p:nvSpPr>
        <p:spPr>
          <a:xfrm>
            <a:off x="266700" y="54474"/>
            <a:ext cx="9621639" cy="1648660"/>
          </a:xfrm>
          <a:prstGeom prst="rect">
            <a:avLst/>
          </a:prstGeom>
          <a:solidFill>
            <a:srgbClr val="00B0F0"/>
          </a:solidFill>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600"/>
              </a:spcAft>
            </a:pPr>
            <a:r>
              <a:rPr lang="en-US" sz="2600" b="1" kern="1200" dirty="0">
                <a:solidFill>
                  <a:srgbClr val="002060"/>
                </a:solidFill>
                <a:latin typeface="Comic Sans MS" panose="030F0702030302020204" pitchFamily="66" charset="0"/>
                <a:ea typeface="+mj-ea"/>
                <a:cs typeface="Calibri" panose="020F0502020204030204" pitchFamily="34" charset="0"/>
              </a:rPr>
              <a:t>Literacy Skills in Grades 6, 7, and 8</a:t>
            </a:r>
            <a:br>
              <a:rPr lang="en-US" sz="2600" b="1" kern="1200" dirty="0">
                <a:solidFill>
                  <a:srgbClr val="002060"/>
                </a:solidFill>
                <a:latin typeface="Comic Sans MS" panose="030F0702030302020204" pitchFamily="66" charset="0"/>
                <a:ea typeface="+mj-ea"/>
                <a:cs typeface="Calibri" panose="020F0502020204030204" pitchFamily="34" charset="0"/>
              </a:rPr>
            </a:br>
            <a:br>
              <a:rPr lang="en-US" sz="2600" b="1" kern="1200" dirty="0">
                <a:solidFill>
                  <a:srgbClr val="002060"/>
                </a:solidFill>
                <a:latin typeface="Comic Sans MS" panose="030F0702030302020204" pitchFamily="66" charset="0"/>
                <a:ea typeface="+mj-ea"/>
                <a:cs typeface="Calibri" panose="020F0502020204030204" pitchFamily="34" charset="0"/>
              </a:rPr>
            </a:br>
            <a:r>
              <a:rPr lang="es-ES" sz="2600" b="1" dirty="0">
                <a:solidFill>
                  <a:srgbClr val="002060"/>
                </a:solidFill>
                <a:latin typeface="Comic Sans MS" panose="030F0702030302020204" pitchFamily="66" charset="0"/>
                <a:ea typeface="+mj-ea"/>
                <a:cs typeface="Calibri" panose="020F0502020204030204" pitchFamily="34" charset="0"/>
              </a:rPr>
              <a:t>Habilidades de alfabetización en los grados 6, 7 y 8</a:t>
            </a:r>
            <a:endParaRPr lang="en-US" sz="2600" b="1" kern="1200" dirty="0">
              <a:solidFill>
                <a:srgbClr val="002060"/>
              </a:solidFill>
              <a:latin typeface="Comic Sans MS" panose="030F0702030302020204" pitchFamily="66" charset="0"/>
              <a:ea typeface="+mj-ea"/>
              <a:cs typeface="Calibri" panose="020F0502020204030204" pitchFamily="34" charset="0"/>
            </a:endParaRPr>
          </a:p>
        </p:txBody>
      </p:sp>
      <p:sp>
        <p:nvSpPr>
          <p:cNvPr id="5" name="Title 1">
            <a:extLst>
              <a:ext uri="{FF2B5EF4-FFF2-40B4-BE49-F238E27FC236}">
                <a16:creationId xmlns:a16="http://schemas.microsoft.com/office/drawing/2014/main" id="{5C69FC3D-882F-473A-A325-2B6F5AAE4826}"/>
              </a:ext>
            </a:extLst>
          </p:cNvPr>
          <p:cNvSpPr>
            <a:spLocks noGrp="1"/>
          </p:cNvSpPr>
          <p:nvPr/>
        </p:nvSpPr>
        <p:spPr>
          <a:xfrm>
            <a:off x="266700" y="1783830"/>
            <a:ext cx="11650480" cy="2158583"/>
          </a:xfrm>
          <a:prstGeom prst="rect">
            <a:avLst/>
          </a:prstGeom>
          <a:solidFill>
            <a:srgbClr val="92D050"/>
          </a:solidFill>
          <a:ln>
            <a:solidFill>
              <a:srgbClr val="002060"/>
            </a:solidFill>
          </a:ln>
        </p:spPr>
        <p:txBody>
          <a:bodyPr vert="horz" wrap="square"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28600">
              <a:spcBef>
                <a:spcPts val="1000"/>
              </a:spcBef>
              <a:buFont typeface="Arial" panose="020B0604020202020204" pitchFamily="34" charset="0"/>
              <a:buChar char="•"/>
            </a:pPr>
            <a:r>
              <a:rPr lang="en-US" sz="2400" b="1" u="sng" dirty="0">
                <a:solidFill>
                  <a:srgbClr val="002060"/>
                </a:solidFill>
                <a:latin typeface="Comic Sans MS" panose="030F0702030302020204" pitchFamily="66" charset="0"/>
                <a:ea typeface="+mn-ea"/>
                <a:cs typeface="Calibri" panose="020F0502020204030204" pitchFamily="34" charset="0"/>
              </a:rPr>
              <a:t>Word recognition and Vocabulary</a:t>
            </a:r>
            <a:r>
              <a:rPr lang="en-US" sz="2400" b="1" dirty="0">
                <a:solidFill>
                  <a:srgbClr val="002060"/>
                </a:solidFill>
                <a:latin typeface="Comic Sans MS" panose="030F0702030302020204" pitchFamily="66" charset="0"/>
                <a:ea typeface="+mn-ea"/>
                <a:cs typeface="Calibri" panose="020F0502020204030204" pitchFamily="34" charset="0"/>
              </a:rPr>
              <a:t>: to identify, read, and analyze  the meaning of words</a:t>
            </a:r>
          </a:p>
          <a:p>
            <a:pPr marL="285750" indent="-228600">
              <a:spcBef>
                <a:spcPts val="1000"/>
              </a:spcBef>
              <a:buFont typeface="Arial" panose="020B0604020202020204" pitchFamily="34" charset="0"/>
              <a:buChar char="•"/>
            </a:pPr>
            <a:r>
              <a:rPr lang="en-US" sz="2400" b="1" u="sng" dirty="0">
                <a:solidFill>
                  <a:srgbClr val="002060"/>
                </a:solidFill>
                <a:latin typeface="Comic Sans MS" panose="030F0702030302020204" pitchFamily="66" charset="0"/>
                <a:ea typeface="+mn-ea"/>
                <a:cs typeface="Calibri" panose="020F0502020204030204" pitchFamily="34" charset="0"/>
              </a:rPr>
              <a:t>Fluency</a:t>
            </a:r>
            <a:r>
              <a:rPr lang="en-US" sz="2400" b="1" dirty="0">
                <a:solidFill>
                  <a:srgbClr val="002060"/>
                </a:solidFill>
                <a:latin typeface="Comic Sans MS" panose="030F0702030302020204" pitchFamily="66" charset="0"/>
                <a:ea typeface="+mn-ea"/>
                <a:cs typeface="Calibri" panose="020F0502020204030204" pitchFamily="34" charset="0"/>
              </a:rPr>
              <a:t>: to read with few errors (accuracy), to read like we are talking (reading speed) and to read with phrasing and expression (prosody) </a:t>
            </a:r>
          </a:p>
          <a:p>
            <a:pPr marL="285750" indent="-228600">
              <a:spcBef>
                <a:spcPts val="1000"/>
              </a:spcBef>
              <a:buFont typeface="Arial" panose="020B0604020202020204" pitchFamily="34" charset="0"/>
              <a:buChar char="•"/>
            </a:pPr>
            <a:r>
              <a:rPr lang="en-US" sz="2400" b="1" u="sng" dirty="0">
                <a:solidFill>
                  <a:srgbClr val="002060"/>
                </a:solidFill>
                <a:latin typeface="Comic Sans MS" panose="030F0702030302020204" pitchFamily="66" charset="0"/>
                <a:ea typeface="+mn-ea"/>
                <a:cs typeface="Calibri" panose="020F0502020204030204" pitchFamily="34" charset="0"/>
              </a:rPr>
              <a:t>Comprehension</a:t>
            </a:r>
            <a:r>
              <a:rPr lang="en-US" sz="2400" b="1" dirty="0">
                <a:solidFill>
                  <a:srgbClr val="002060"/>
                </a:solidFill>
                <a:latin typeface="Comic Sans MS" panose="030F0702030302020204" pitchFamily="66" charset="0"/>
                <a:ea typeface="+mn-ea"/>
                <a:cs typeface="Calibri" panose="020F0502020204030204" pitchFamily="34" charset="0"/>
              </a:rPr>
              <a:t> – to understand what you read while interacting with text</a:t>
            </a:r>
            <a:endParaRPr lang="en-US" sz="2400" dirty="0">
              <a:solidFill>
                <a:srgbClr val="002060"/>
              </a:solidFill>
              <a:latin typeface="Comic Sans MS" panose="030F0702030302020204" pitchFamily="66" charset="0"/>
              <a:ea typeface="+mn-ea"/>
              <a:cs typeface="Calibri" panose="020F0502020204030204" pitchFamily="34" charset="0"/>
            </a:endParaRPr>
          </a:p>
        </p:txBody>
      </p:sp>
      <p:sp>
        <p:nvSpPr>
          <p:cNvPr id="6" name="Title 1">
            <a:extLst>
              <a:ext uri="{FF2B5EF4-FFF2-40B4-BE49-F238E27FC236}">
                <a16:creationId xmlns:a16="http://schemas.microsoft.com/office/drawing/2014/main" id="{7EF92CA2-49D4-4C94-973F-5598099808D6}"/>
              </a:ext>
            </a:extLst>
          </p:cNvPr>
          <p:cNvSpPr>
            <a:spLocks noGrp="1"/>
          </p:cNvSpPr>
          <p:nvPr/>
        </p:nvSpPr>
        <p:spPr>
          <a:xfrm>
            <a:off x="266700" y="4100512"/>
            <a:ext cx="11650480" cy="2480169"/>
          </a:xfrm>
          <a:prstGeom prst="rect">
            <a:avLst/>
          </a:prstGeom>
          <a:solidFill>
            <a:srgbClr val="92D050"/>
          </a:solidFill>
          <a:ln>
            <a:solidFill>
              <a:srgbClr val="002060"/>
            </a:solidFill>
          </a:ln>
        </p:spPr>
        <p:txBody>
          <a:bodyPr vert="horz" wrap="square"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28600">
              <a:spcBef>
                <a:spcPts val="1000"/>
              </a:spcBef>
              <a:buFont typeface="Arial" panose="020B0604020202020204" pitchFamily="34" charset="0"/>
              <a:buChar char="•"/>
            </a:pPr>
            <a:r>
              <a:rPr lang="en-US" sz="2400" b="1" u="sng" dirty="0" err="1">
                <a:solidFill>
                  <a:srgbClr val="002060"/>
                </a:solidFill>
                <a:latin typeface="Comic Sans MS" panose="030F0702030302020204" pitchFamily="66" charset="0"/>
                <a:ea typeface="+mj-lt"/>
                <a:cs typeface="Calibri" panose="020F0502020204030204" pitchFamily="34" charset="0"/>
              </a:rPr>
              <a:t>Reconocimiento</a:t>
            </a:r>
            <a:r>
              <a:rPr lang="en-US" sz="2400" b="1" u="sng" dirty="0">
                <a:solidFill>
                  <a:srgbClr val="002060"/>
                </a:solidFill>
                <a:latin typeface="Comic Sans MS" panose="030F0702030302020204" pitchFamily="66" charset="0"/>
                <a:ea typeface="+mj-lt"/>
                <a:cs typeface="Calibri" panose="020F0502020204030204" pitchFamily="34" charset="0"/>
              </a:rPr>
              <a:t> de palabras y </a:t>
            </a:r>
            <a:r>
              <a:rPr lang="en-US" sz="2400" b="1" u="sng" dirty="0" err="1">
                <a:solidFill>
                  <a:srgbClr val="002060"/>
                </a:solidFill>
                <a:latin typeface="Comic Sans MS" panose="030F0702030302020204" pitchFamily="66" charset="0"/>
                <a:ea typeface="+mj-lt"/>
                <a:cs typeface="Calibri" panose="020F0502020204030204" pitchFamily="34" charset="0"/>
              </a:rPr>
              <a:t>Vocabulario</a:t>
            </a:r>
            <a:r>
              <a:rPr lang="en-US" sz="2400" b="1" dirty="0">
                <a:solidFill>
                  <a:srgbClr val="002060"/>
                </a:solidFill>
                <a:latin typeface="Comic Sans MS" panose="030F0702030302020204" pitchFamily="66" charset="0"/>
                <a:ea typeface="+mj-lt"/>
                <a:cs typeface="Calibri" panose="020F0502020204030204" pitchFamily="34" charset="0"/>
              </a:rPr>
              <a:t>: para </a:t>
            </a:r>
            <a:r>
              <a:rPr lang="en-US" sz="2400" b="1" dirty="0" err="1">
                <a:solidFill>
                  <a:srgbClr val="002060"/>
                </a:solidFill>
                <a:latin typeface="Comic Sans MS" panose="030F0702030302020204" pitchFamily="66" charset="0"/>
                <a:ea typeface="+mj-lt"/>
                <a:cs typeface="Calibri" panose="020F0502020204030204" pitchFamily="34" charset="0"/>
              </a:rPr>
              <a:t>identificar</a:t>
            </a:r>
            <a:r>
              <a:rPr lang="en-US" sz="2400" b="1" dirty="0">
                <a:solidFill>
                  <a:srgbClr val="002060"/>
                </a:solidFill>
                <a:latin typeface="Comic Sans MS" panose="030F0702030302020204" pitchFamily="66" charset="0"/>
                <a:ea typeface="+mj-lt"/>
                <a:cs typeface="Calibri" panose="020F0502020204030204" pitchFamily="34" charset="0"/>
              </a:rPr>
              <a:t>, leer y </a:t>
            </a:r>
            <a:r>
              <a:rPr lang="en-US" sz="2400" b="1" dirty="0" err="1">
                <a:solidFill>
                  <a:srgbClr val="002060"/>
                </a:solidFill>
                <a:latin typeface="Comic Sans MS" panose="030F0702030302020204" pitchFamily="66" charset="0"/>
                <a:ea typeface="+mj-lt"/>
                <a:cs typeface="Calibri" panose="020F0502020204030204" pitchFamily="34" charset="0"/>
              </a:rPr>
              <a:t>analizar</a:t>
            </a:r>
            <a:r>
              <a:rPr lang="en-US" sz="2400" b="1" dirty="0">
                <a:solidFill>
                  <a:srgbClr val="002060"/>
                </a:solidFill>
                <a:latin typeface="Comic Sans MS" panose="030F0702030302020204" pitchFamily="66" charset="0"/>
                <a:ea typeface="+mj-lt"/>
                <a:cs typeface="Calibri" panose="020F0502020204030204" pitchFamily="34" charset="0"/>
              </a:rPr>
              <a:t> el </a:t>
            </a:r>
            <a:r>
              <a:rPr lang="en-US" sz="2400" b="1" dirty="0" err="1">
                <a:solidFill>
                  <a:srgbClr val="002060"/>
                </a:solidFill>
                <a:latin typeface="Comic Sans MS" panose="030F0702030302020204" pitchFamily="66" charset="0"/>
                <a:ea typeface="+mj-lt"/>
                <a:cs typeface="Calibri" panose="020F0502020204030204" pitchFamily="34" charset="0"/>
              </a:rPr>
              <a:t>significado</a:t>
            </a:r>
            <a:r>
              <a:rPr lang="en-US" sz="2400" b="1" dirty="0">
                <a:solidFill>
                  <a:srgbClr val="002060"/>
                </a:solidFill>
                <a:latin typeface="Comic Sans MS" panose="030F0702030302020204" pitchFamily="66" charset="0"/>
                <a:ea typeface="+mj-lt"/>
                <a:cs typeface="Calibri" panose="020F0502020204030204" pitchFamily="34" charset="0"/>
              </a:rPr>
              <a:t> de las palabras.</a:t>
            </a:r>
            <a:endParaRPr lang="en-US" sz="2400" b="1" dirty="0">
              <a:solidFill>
                <a:srgbClr val="002060"/>
              </a:solidFill>
              <a:latin typeface="Comic Sans MS" panose="030F0702030302020204" pitchFamily="66" charset="0"/>
              <a:ea typeface="+mn-ea"/>
              <a:cs typeface="Calibri" panose="020F0502020204030204" pitchFamily="34" charset="0"/>
            </a:endParaRPr>
          </a:p>
          <a:p>
            <a:pPr marL="285750" indent="-228600">
              <a:spcBef>
                <a:spcPts val="1000"/>
              </a:spcBef>
              <a:buFont typeface="Arial" panose="020B0604020202020204" pitchFamily="34" charset="0"/>
              <a:buChar char="•"/>
            </a:pPr>
            <a:r>
              <a:rPr lang="es" sz="2400" b="1" u="sng" dirty="0">
                <a:solidFill>
                  <a:srgbClr val="002060"/>
                </a:solidFill>
                <a:latin typeface="Comic Sans MS" panose="030F0702030302020204" pitchFamily="66" charset="0"/>
                <a:ea typeface="+mn-ea"/>
                <a:cs typeface="Calibri" panose="020F0502020204030204" pitchFamily="34" charset="0"/>
              </a:rPr>
              <a:t>Fluidez:</a:t>
            </a:r>
            <a:r>
              <a:rPr lang="es" sz="2400" b="1" dirty="0">
                <a:solidFill>
                  <a:srgbClr val="002060"/>
                </a:solidFill>
                <a:latin typeface="Comic Sans MS" panose="030F0702030302020204" pitchFamily="66" charset="0"/>
                <a:ea typeface="+mn-ea"/>
                <a:cs typeface="Calibri" panose="020F0502020204030204" pitchFamily="34" charset="0"/>
              </a:rPr>
              <a:t> leer con pocos errores (precisión), leer como si estuviéramos hablando (velocidad de lectura) y leer con fraseo y expresión (prosodia)</a:t>
            </a:r>
          </a:p>
          <a:p>
            <a:pPr marL="285750" indent="-228600">
              <a:spcBef>
                <a:spcPts val="1000"/>
              </a:spcBef>
              <a:buFont typeface="Arial,Sans-Serif" panose="020B0604020202020204" pitchFamily="34" charset="0"/>
              <a:buChar char="•"/>
            </a:pPr>
            <a:r>
              <a:rPr lang="en-US" sz="2400" b="1" u="sng" dirty="0" err="1">
                <a:solidFill>
                  <a:srgbClr val="002060"/>
                </a:solidFill>
                <a:latin typeface="Comic Sans MS" panose="030F0702030302020204" pitchFamily="66" charset="0"/>
                <a:ea typeface="+mj-lt"/>
                <a:cs typeface="Calibri" panose="020F0502020204030204" pitchFamily="34" charset="0"/>
              </a:rPr>
              <a:t>Comprensión</a:t>
            </a:r>
            <a:r>
              <a:rPr lang="en-US" sz="2400" b="1" u="sng" dirty="0">
                <a:solidFill>
                  <a:srgbClr val="002060"/>
                </a:solidFill>
                <a:latin typeface="Comic Sans MS" panose="030F0702030302020204" pitchFamily="66" charset="0"/>
                <a:ea typeface="+mj-lt"/>
                <a:cs typeface="Calibri" panose="020F0502020204030204" pitchFamily="34" charset="0"/>
              </a:rPr>
              <a:t>:</a:t>
            </a:r>
            <a:r>
              <a:rPr lang="en-US" sz="2400" b="1" dirty="0">
                <a:solidFill>
                  <a:srgbClr val="002060"/>
                </a:solidFill>
                <a:latin typeface="Comic Sans MS" panose="030F0702030302020204" pitchFamily="66" charset="0"/>
                <a:ea typeface="+mj-lt"/>
                <a:cs typeface="Calibri" panose="020F0502020204030204" pitchFamily="34" charset="0"/>
              </a:rPr>
              <a:t> </a:t>
            </a:r>
            <a:r>
              <a:rPr lang="en-US" sz="2400" b="1" dirty="0" err="1">
                <a:solidFill>
                  <a:srgbClr val="002060"/>
                </a:solidFill>
                <a:latin typeface="Comic Sans MS" panose="030F0702030302020204" pitchFamily="66" charset="0"/>
                <a:ea typeface="+mj-lt"/>
                <a:cs typeface="Calibri" panose="020F0502020204030204" pitchFamily="34" charset="0"/>
              </a:rPr>
              <a:t>comprender</a:t>
            </a:r>
            <a:r>
              <a:rPr lang="en-US" sz="2400" b="1" dirty="0">
                <a:solidFill>
                  <a:srgbClr val="002060"/>
                </a:solidFill>
                <a:latin typeface="Comic Sans MS" panose="030F0702030302020204" pitchFamily="66" charset="0"/>
                <a:ea typeface="+mj-lt"/>
                <a:cs typeface="Calibri" panose="020F0502020204030204" pitchFamily="34" charset="0"/>
              </a:rPr>
              <a:t> lo que lee </a:t>
            </a:r>
            <a:r>
              <a:rPr lang="en-US" sz="2400" b="1" dirty="0" err="1">
                <a:solidFill>
                  <a:srgbClr val="002060"/>
                </a:solidFill>
                <a:latin typeface="Comic Sans MS" panose="030F0702030302020204" pitchFamily="66" charset="0"/>
                <a:ea typeface="+mj-lt"/>
                <a:cs typeface="Calibri" panose="020F0502020204030204" pitchFamily="34" charset="0"/>
              </a:rPr>
              <a:t>mientras</a:t>
            </a:r>
            <a:r>
              <a:rPr lang="en-US" sz="2400" b="1" dirty="0">
                <a:solidFill>
                  <a:srgbClr val="002060"/>
                </a:solidFill>
                <a:latin typeface="Comic Sans MS" panose="030F0702030302020204" pitchFamily="66" charset="0"/>
                <a:ea typeface="+mj-lt"/>
                <a:cs typeface="Calibri" panose="020F0502020204030204" pitchFamily="34" charset="0"/>
              </a:rPr>
              <a:t> </a:t>
            </a:r>
            <a:r>
              <a:rPr lang="en-US" sz="2400" b="1" dirty="0" err="1">
                <a:solidFill>
                  <a:srgbClr val="002060"/>
                </a:solidFill>
                <a:latin typeface="Comic Sans MS" panose="030F0702030302020204" pitchFamily="66" charset="0"/>
                <a:ea typeface="+mj-lt"/>
                <a:cs typeface="Calibri" panose="020F0502020204030204" pitchFamily="34" charset="0"/>
              </a:rPr>
              <a:t>interactúa</a:t>
            </a:r>
            <a:r>
              <a:rPr lang="en-US" sz="2400" b="1" dirty="0">
                <a:solidFill>
                  <a:srgbClr val="002060"/>
                </a:solidFill>
                <a:latin typeface="Comic Sans MS" panose="030F0702030302020204" pitchFamily="66" charset="0"/>
                <a:ea typeface="+mj-lt"/>
                <a:cs typeface="Calibri" panose="020F0502020204030204" pitchFamily="34" charset="0"/>
              </a:rPr>
              <a:t> con </a:t>
            </a:r>
            <a:r>
              <a:rPr lang="en-US" sz="2400" b="1" dirty="0" err="1">
                <a:solidFill>
                  <a:srgbClr val="002060"/>
                </a:solidFill>
                <a:latin typeface="Comic Sans MS" panose="030F0702030302020204" pitchFamily="66" charset="0"/>
                <a:ea typeface="+mj-lt"/>
                <a:cs typeface="Calibri" panose="020F0502020204030204" pitchFamily="34" charset="0"/>
              </a:rPr>
              <a:t>el</a:t>
            </a:r>
            <a:r>
              <a:rPr lang="en-US" sz="2400" b="1" dirty="0">
                <a:solidFill>
                  <a:srgbClr val="002060"/>
                </a:solidFill>
                <a:latin typeface="Comic Sans MS" panose="030F0702030302020204" pitchFamily="66" charset="0"/>
                <a:ea typeface="+mj-lt"/>
                <a:cs typeface="Calibri" panose="020F0502020204030204" pitchFamily="34" charset="0"/>
              </a:rPr>
              <a:t> </a:t>
            </a:r>
            <a:r>
              <a:rPr lang="en-US" sz="2400" b="1" dirty="0" err="1">
                <a:solidFill>
                  <a:srgbClr val="002060"/>
                </a:solidFill>
                <a:latin typeface="Comic Sans MS" panose="030F0702030302020204" pitchFamily="66" charset="0"/>
                <a:ea typeface="+mj-lt"/>
                <a:cs typeface="Calibri" panose="020F0502020204030204" pitchFamily="34" charset="0"/>
              </a:rPr>
              <a:t>texto</a:t>
            </a:r>
            <a:r>
              <a:rPr lang="en-US" sz="2400" b="1" dirty="0">
                <a:solidFill>
                  <a:srgbClr val="002060"/>
                </a:solidFill>
                <a:latin typeface="Comic Sans MS" panose="030F0702030302020204" pitchFamily="66" charset="0"/>
                <a:ea typeface="+mj-lt"/>
                <a:cs typeface="Calibri" panose="020F0502020204030204" pitchFamily="34" charset="0"/>
              </a:rPr>
              <a:t>.</a:t>
            </a:r>
          </a:p>
          <a:p>
            <a:pPr marL="285750" indent="-228600">
              <a:buFont typeface="Arial,Sans-Serif" panose="020B0604020202020204" pitchFamily="34" charset="0"/>
              <a:buChar char="•"/>
            </a:pPr>
            <a:endParaRPr lang="en-US" sz="2400" dirty="0">
              <a:solidFill>
                <a:srgbClr val="002060"/>
              </a:solidFill>
              <a:latin typeface="Comic Sans MS" panose="030F0702030302020204" pitchFamily="66" charset="0"/>
              <a:ea typeface="+mj-lt"/>
              <a:cs typeface="Calibri" panose="020F0502020204030204" pitchFamily="34" charset="0"/>
            </a:endParaRPr>
          </a:p>
          <a:p>
            <a:pPr marL="285750" indent="-228600">
              <a:spcBef>
                <a:spcPts val="1000"/>
              </a:spcBef>
              <a:buFont typeface="Arial" panose="020B0604020202020204" pitchFamily="34" charset="0"/>
              <a:buChar char="•"/>
            </a:pPr>
            <a:endParaRPr lang="en-US" sz="2800" b="1" dirty="0">
              <a:solidFill>
                <a:srgbClr val="002060"/>
              </a:solidFill>
              <a:latin typeface="+mn-lt"/>
              <a:ea typeface="+mn-ea"/>
              <a:cs typeface="Calibri"/>
            </a:endParaRPr>
          </a:p>
        </p:txBody>
      </p:sp>
      <p:pic>
        <p:nvPicPr>
          <p:cNvPr id="2052" name="Picture 4" descr="Clipart Panda - Free Clipart Images">
            <a:extLst>
              <a:ext uri="{FF2B5EF4-FFF2-40B4-BE49-F238E27FC236}">
                <a16:creationId xmlns:a16="http://schemas.microsoft.com/office/drawing/2014/main" id="{048D05A4-8A9A-4D14-A0FB-E80A340961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5137" y="135275"/>
            <a:ext cx="2036961" cy="1487059"/>
          </a:xfrm>
          <a:prstGeom prst="rect">
            <a:avLst/>
          </a:prstGeom>
          <a:noFill/>
          <a:effectLst>
            <a:outerShdw blurRad="50800" dist="50800" dir="5400000" algn="ctr" rotWithShape="0">
              <a:srgbClr val="7A7DE6"/>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386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F8A21-3804-443C-B1D5-90B13D7F032C}"/>
              </a:ext>
            </a:extLst>
          </p:cNvPr>
          <p:cNvSpPr>
            <a:spLocks noGrp="1"/>
          </p:cNvSpPr>
          <p:nvPr>
            <p:ph type="title"/>
          </p:nvPr>
        </p:nvSpPr>
        <p:spPr>
          <a:xfrm>
            <a:off x="169890" y="157398"/>
            <a:ext cx="5724012" cy="731617"/>
          </a:xfrm>
          <a:solidFill>
            <a:schemeClr val="accent1"/>
          </a:solidFill>
          <a:ln w="12700">
            <a:solidFill>
              <a:srgbClr val="002060"/>
            </a:solidFill>
          </a:ln>
        </p:spPr>
        <p:txBody>
          <a:bodyPr>
            <a:noAutofit/>
          </a:bodyPr>
          <a:lstStyle/>
          <a:p>
            <a:pPr algn="ctr"/>
            <a:r>
              <a:rPr lang="en-US" sz="2700" b="1" cap="none" dirty="0">
                <a:solidFill>
                  <a:srgbClr val="002060"/>
                </a:solidFill>
                <a:latin typeface="Comic Sans MS" panose="030F0702030302020204" pitchFamily="66" charset="0"/>
                <a:cs typeface="Calibri Light"/>
              </a:rPr>
              <a:t>Who comes to Reading Lab? </a:t>
            </a:r>
            <a:endParaRPr lang="en-US" sz="2700" b="1" cap="none" dirty="0">
              <a:solidFill>
                <a:srgbClr val="002060"/>
              </a:solidFill>
              <a:latin typeface="Comic Sans MS" panose="030F0702030302020204" pitchFamily="66" charset="0"/>
            </a:endParaRPr>
          </a:p>
        </p:txBody>
      </p:sp>
      <p:sp>
        <p:nvSpPr>
          <p:cNvPr id="3" name="Content Placeholder 2">
            <a:extLst>
              <a:ext uri="{FF2B5EF4-FFF2-40B4-BE49-F238E27FC236}">
                <a16:creationId xmlns:a16="http://schemas.microsoft.com/office/drawing/2014/main" id="{DA9C691D-0A50-4194-A308-7AF1F0E87C5E}"/>
              </a:ext>
            </a:extLst>
          </p:cNvPr>
          <p:cNvSpPr>
            <a:spLocks noGrp="1"/>
          </p:cNvSpPr>
          <p:nvPr>
            <p:ph idx="1"/>
          </p:nvPr>
        </p:nvSpPr>
        <p:spPr>
          <a:xfrm>
            <a:off x="251784" y="1028699"/>
            <a:ext cx="5642118" cy="5576340"/>
          </a:xfrm>
          <a:solidFill>
            <a:srgbClr val="00B0F0"/>
          </a:solidFill>
          <a:ln>
            <a:solidFill>
              <a:schemeClr val="tx2"/>
            </a:solidFill>
          </a:ln>
        </p:spPr>
        <p:txBody>
          <a:bodyPr anchor="t">
            <a:normAutofit/>
          </a:bodyPr>
          <a:lstStyle/>
          <a:p>
            <a:pPr>
              <a:buClrTx/>
            </a:pPr>
            <a:r>
              <a:rPr lang="en-US" b="1" dirty="0">
                <a:solidFill>
                  <a:srgbClr val="002060"/>
                </a:solidFill>
                <a:latin typeface="Comic Sans MS" panose="030F0702030302020204" pitchFamily="66" charset="0"/>
                <a:cs typeface="Calibri" panose="020F0502020204030204" pitchFamily="34" charset="0"/>
              </a:rPr>
              <a:t>Students from grades 6, 7, and 8 who are in need of additional support in literacy come to Reading Lab. Students are selected based on a variety of assessments, such as: MAP Assessment, ELA scores, and Benchmark data as well as classroom teacher recommendation.</a:t>
            </a:r>
          </a:p>
          <a:p>
            <a:pPr>
              <a:buClrTx/>
            </a:pPr>
            <a:r>
              <a:rPr lang="en-US" b="1" dirty="0">
                <a:solidFill>
                  <a:srgbClr val="002060"/>
                </a:solidFill>
                <a:latin typeface="Comic Sans MS" panose="030F0702030302020204" pitchFamily="66" charset="0"/>
                <a:cs typeface="Calibri" panose="020F0502020204030204" pitchFamily="34" charset="0"/>
              </a:rPr>
              <a:t>Students attend Reading lab a few times a week and each class is 30-45 minutes in length. Students’ individual needs guide their literacy instruction which is supported using the Benchmark reading program along with a variety of supplemental materials. </a:t>
            </a:r>
          </a:p>
          <a:p>
            <a:pPr>
              <a:buClrTx/>
            </a:pPr>
            <a:r>
              <a:rPr lang="en-US" b="1" dirty="0">
                <a:solidFill>
                  <a:srgbClr val="002060"/>
                </a:solidFill>
                <a:latin typeface="Comic Sans MS" panose="030F0702030302020204" pitchFamily="66" charset="0"/>
                <a:cs typeface="Calibri" panose="020F0502020204030204" pitchFamily="34" charset="0"/>
              </a:rPr>
              <a:t>If your child is selected for Reading Lab, he/she will be given a parent notification letter to let you know that your child has been selected to receive additional reading support. This letter needs to be signed and returned as soon as possible for your child to receive services.  </a:t>
            </a:r>
          </a:p>
        </p:txBody>
      </p:sp>
      <p:sp>
        <p:nvSpPr>
          <p:cNvPr id="4" name="Title 1">
            <a:extLst>
              <a:ext uri="{FF2B5EF4-FFF2-40B4-BE49-F238E27FC236}">
                <a16:creationId xmlns:a16="http://schemas.microsoft.com/office/drawing/2014/main" id="{3627F0C1-1AE4-491E-903F-00512D95E732}"/>
              </a:ext>
            </a:extLst>
          </p:cNvPr>
          <p:cNvSpPr txBox="1">
            <a:spLocks/>
          </p:cNvSpPr>
          <p:nvPr/>
        </p:nvSpPr>
        <p:spPr>
          <a:xfrm>
            <a:off x="6096000" y="134063"/>
            <a:ext cx="5926110" cy="731617"/>
          </a:xfrm>
          <a:prstGeom prst="rect">
            <a:avLst/>
          </a:prstGeom>
          <a:solidFill>
            <a:schemeClr val="accent1"/>
          </a:solidFill>
          <a:ln w="12700">
            <a:solidFill>
              <a:srgbClr val="00206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rgbClr val="002060"/>
                </a:solidFill>
                <a:latin typeface="Comic Sans MS" panose="030F0702030302020204" pitchFamily="66" charset="0"/>
                <a:cs typeface="Calibri" panose="020F0502020204030204" pitchFamily="34" charset="0"/>
              </a:rPr>
              <a:t>¿Quién viene a Reading Lab?</a:t>
            </a:r>
          </a:p>
        </p:txBody>
      </p:sp>
      <p:sp>
        <p:nvSpPr>
          <p:cNvPr id="5" name="Content Placeholder 2">
            <a:extLst>
              <a:ext uri="{FF2B5EF4-FFF2-40B4-BE49-F238E27FC236}">
                <a16:creationId xmlns:a16="http://schemas.microsoft.com/office/drawing/2014/main" id="{11A9F138-A54F-4D24-8DBD-4DF93414EB90}"/>
              </a:ext>
            </a:extLst>
          </p:cNvPr>
          <p:cNvSpPr txBox="1">
            <a:spLocks/>
          </p:cNvSpPr>
          <p:nvPr/>
        </p:nvSpPr>
        <p:spPr>
          <a:xfrm>
            <a:off x="6096000" y="955622"/>
            <a:ext cx="5926110" cy="5722495"/>
          </a:xfrm>
          <a:prstGeom prst="rect">
            <a:avLst/>
          </a:prstGeom>
          <a:solidFill>
            <a:srgbClr val="00B0F0"/>
          </a:solidFill>
          <a:ln>
            <a:solidFill>
              <a:schemeClr val="tx2"/>
            </a:solidFill>
          </a:ln>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1800" b="1" dirty="0">
                <a:solidFill>
                  <a:srgbClr val="002060"/>
                </a:solidFill>
                <a:latin typeface="Comic Sans MS" panose="030F0702030302020204" pitchFamily="66" charset="0"/>
                <a:cs typeface="Calibri" panose="020F0502020204030204" pitchFamily="34" charset="0"/>
              </a:rPr>
              <a:t>Los estudiantes de los grados 6, 7 y 8 que necesitan apoyo adicional en alfabetización vienen al Laboratorio de Lectura. Los estudiantes son seleccionados en base a una variedad de evaluaciones, tales como: Evaluación MAP, puntajes de ELA y datos de puntos de referencia, así como la recomendación del maestro del aula.</a:t>
            </a:r>
          </a:p>
          <a:p>
            <a:r>
              <a:rPr lang="es-ES" sz="1800" b="1" dirty="0">
                <a:solidFill>
                  <a:srgbClr val="002060"/>
                </a:solidFill>
                <a:latin typeface="Comic Sans MS" panose="030F0702030302020204" pitchFamily="66" charset="0"/>
                <a:cs typeface="Calibri" panose="020F0502020204030204" pitchFamily="34" charset="0"/>
              </a:rPr>
              <a:t>Los estudiantes asisten al laboratorio de lectura varias veces a la semana y cada clase dura entre 30 y 45 minutos. Las necesidades individuales de los estudiantes guían su instrucción de alfabetización, que se apoya con el programa de lectura Benchmark junto con una variedad de materiales complementarios.</a:t>
            </a:r>
          </a:p>
          <a:p>
            <a:r>
              <a:rPr lang="es-ES" sz="1800" b="1" dirty="0">
                <a:solidFill>
                  <a:srgbClr val="002060"/>
                </a:solidFill>
                <a:latin typeface="Comic Sans MS" panose="030F0702030302020204" pitchFamily="66" charset="0"/>
                <a:cs typeface="Calibri" panose="020F0502020204030204" pitchFamily="34" charset="0"/>
              </a:rPr>
              <a:t>Si su hijo es seleccionado para el Laboratorio de lectura, se le entregará una carta de notificación a los padres para informarle que su hijo ha sido seleccionado para recibir apoyo adicional en lectura. Esta carta debe ser firmada y devuelta lo antes posible para que su hijo reciba los servicios.</a:t>
            </a:r>
            <a:endParaRPr lang="en-US" sz="1800" b="1" dirty="0">
              <a:solidFill>
                <a:srgbClr val="002060"/>
              </a:solidFill>
              <a:latin typeface="Comic Sans MS" panose="030F0702030302020204" pitchFamily="66" charset="0"/>
              <a:cs typeface="Calibri" panose="020F0502020204030204" pitchFamily="34" charset="0"/>
            </a:endParaRPr>
          </a:p>
        </p:txBody>
      </p:sp>
    </p:spTree>
    <p:extLst>
      <p:ext uri="{BB962C8B-B14F-4D97-AF65-F5344CB8AC3E}">
        <p14:creationId xmlns:p14="http://schemas.microsoft.com/office/powerpoint/2010/main" val="3897937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083B0"/>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577EBCE-9E39-4F45-B639-3BDAE01D0492}"/>
              </a:ext>
            </a:extLst>
          </p:cNvPr>
          <p:cNvSpPr/>
          <p:nvPr/>
        </p:nvSpPr>
        <p:spPr>
          <a:xfrm>
            <a:off x="139909" y="1202426"/>
            <a:ext cx="5246557" cy="5436752"/>
          </a:xfrm>
          <a:prstGeom prst="rect">
            <a:avLst/>
          </a:prstGeom>
          <a:solidFill>
            <a:schemeClr val="accent1"/>
          </a:solidFill>
          <a:ln>
            <a:solidFill>
              <a:schemeClr val="tx2"/>
            </a:solidFill>
          </a:ln>
        </p:spPr>
        <p:txBody>
          <a:bodyPr wrap="square" anchor="ctr">
            <a:noAutofit/>
          </a:bodyPr>
          <a:lstStyle/>
          <a:p>
            <a:pPr marL="285750" indent="-285750">
              <a:buFont typeface="Arial" panose="020B0604020202020204" pitchFamily="34" charset="0"/>
              <a:buChar char="•"/>
            </a:pPr>
            <a:r>
              <a:rPr lang="en-US" b="1" dirty="0">
                <a:solidFill>
                  <a:srgbClr val="002060"/>
                </a:solidFill>
                <a:latin typeface="Comic Sans MS" panose="030F0702030302020204" pitchFamily="66" charset="0"/>
                <a:ea typeface="+mn-lt"/>
                <a:cs typeface="+mn-lt"/>
              </a:rPr>
              <a:t>Be sure your child comes to school prepared to learn. </a:t>
            </a:r>
            <a:r>
              <a:rPr lang="en-US" dirty="0">
                <a:solidFill>
                  <a:srgbClr val="002060"/>
                </a:solidFill>
                <a:latin typeface="Comic Sans MS" panose="030F0702030302020204" pitchFamily="66" charset="0"/>
                <a:ea typeface="+mn-lt"/>
                <a:cs typeface="+mn-lt"/>
              </a:rPr>
              <a:t>They should have a healthy breakfast, be well rested, and arrive to school on time. </a:t>
            </a:r>
          </a:p>
          <a:p>
            <a:endParaRPr lang="en-US" dirty="0">
              <a:solidFill>
                <a:srgbClr val="002060"/>
              </a:solidFill>
              <a:latin typeface="Comic Sans MS" panose="030F0702030302020204" pitchFamily="66" charset="0"/>
              <a:ea typeface="+mn-lt"/>
              <a:cs typeface="+mn-lt"/>
            </a:endParaRPr>
          </a:p>
          <a:p>
            <a:pPr marL="285750" indent="-285750">
              <a:buFont typeface="Arial"/>
              <a:buChar char="•"/>
            </a:pPr>
            <a:r>
              <a:rPr lang="en-US" b="1" dirty="0">
                <a:solidFill>
                  <a:srgbClr val="002060"/>
                </a:solidFill>
                <a:latin typeface="Comic Sans MS" panose="030F0702030302020204" pitchFamily="66" charset="0"/>
                <a:ea typeface="+mn-lt"/>
                <a:cs typeface="+mn-lt"/>
              </a:rPr>
              <a:t>Read every day. </a:t>
            </a:r>
            <a:r>
              <a:rPr lang="en-US" dirty="0">
                <a:solidFill>
                  <a:srgbClr val="002060"/>
                </a:solidFill>
                <a:latin typeface="Comic Sans MS" panose="030F0702030302020204" pitchFamily="66" charset="0"/>
                <a:ea typeface="+mn-lt"/>
                <a:cs typeface="+mn-lt"/>
              </a:rPr>
              <a:t>Allow about 20-40 minutes each day to read together with your child or set up your child to read independently. </a:t>
            </a:r>
          </a:p>
          <a:p>
            <a:pPr marL="285750" indent="-285750">
              <a:buFont typeface="Arial"/>
              <a:buChar char="•"/>
            </a:pPr>
            <a:endParaRPr lang="en-US" dirty="0">
              <a:solidFill>
                <a:srgbClr val="002060"/>
              </a:solidFill>
              <a:latin typeface="Comic Sans MS" panose="030F0702030302020204" pitchFamily="66" charset="0"/>
              <a:ea typeface="+mn-lt"/>
              <a:cs typeface="+mn-lt"/>
            </a:endParaRPr>
          </a:p>
          <a:p>
            <a:pPr marL="285750" indent="-285750">
              <a:buFont typeface="Arial"/>
              <a:buChar char="•"/>
            </a:pPr>
            <a:r>
              <a:rPr lang="en-US" b="1" dirty="0">
                <a:solidFill>
                  <a:srgbClr val="002060"/>
                </a:solidFill>
                <a:latin typeface="Comic Sans MS" panose="030F0702030302020204" pitchFamily="66" charset="0"/>
                <a:ea typeface="+mn-lt"/>
                <a:cs typeface="+mn-lt"/>
              </a:rPr>
              <a:t>Model good reading habits at home. </a:t>
            </a:r>
            <a:r>
              <a:rPr lang="en-US" dirty="0">
                <a:solidFill>
                  <a:srgbClr val="002060"/>
                </a:solidFill>
                <a:latin typeface="Comic Sans MS" panose="030F0702030302020204" pitchFamily="66" charset="0"/>
                <a:ea typeface="+mn-lt"/>
                <a:cs typeface="+mn-lt"/>
              </a:rPr>
              <a:t>Reinforce the joy and importance of reading with books, e-books, magazines, or anything of interest because a child who reads will be an adult who thinks!</a:t>
            </a:r>
          </a:p>
          <a:p>
            <a:endParaRPr lang="en-US" dirty="0">
              <a:solidFill>
                <a:srgbClr val="002060"/>
              </a:solidFill>
              <a:latin typeface="Comic Sans MS" panose="030F0702030302020204" pitchFamily="66" charset="0"/>
              <a:ea typeface="+mn-lt"/>
              <a:cs typeface="+mn-lt"/>
            </a:endParaRPr>
          </a:p>
          <a:p>
            <a:pPr marL="285750" indent="-285750">
              <a:buFont typeface="Arial" panose="020B0604020202020204" pitchFamily="34" charset="0"/>
              <a:buChar char="•"/>
            </a:pPr>
            <a:r>
              <a:rPr lang="en-US" b="1" dirty="0">
                <a:solidFill>
                  <a:srgbClr val="002060"/>
                </a:solidFill>
                <a:latin typeface="Comic Sans MS" panose="030F0702030302020204" pitchFamily="66" charset="0"/>
                <a:ea typeface="+mn-lt"/>
                <a:cs typeface="+mn-lt"/>
              </a:rPr>
              <a:t>Get involved</a:t>
            </a:r>
            <a:r>
              <a:rPr lang="en-US" dirty="0">
                <a:solidFill>
                  <a:srgbClr val="002060"/>
                </a:solidFill>
                <a:latin typeface="Comic Sans MS" panose="030F0702030302020204" pitchFamily="66" charset="0"/>
                <a:ea typeface="+mn-lt"/>
                <a:cs typeface="+mn-lt"/>
              </a:rPr>
              <a:t>. Attend Parent Workshops and school events throughout the year to learn about information and strategies to help your child succeed in school.</a:t>
            </a:r>
          </a:p>
        </p:txBody>
      </p:sp>
      <p:sp>
        <p:nvSpPr>
          <p:cNvPr id="8" name="Title 1">
            <a:extLst>
              <a:ext uri="{FF2B5EF4-FFF2-40B4-BE49-F238E27FC236}">
                <a16:creationId xmlns:a16="http://schemas.microsoft.com/office/drawing/2014/main" id="{28E5ED5F-2083-45C5-AF76-8F4D4005D8F2}"/>
              </a:ext>
            </a:extLst>
          </p:cNvPr>
          <p:cNvSpPr txBox="1">
            <a:spLocks/>
          </p:cNvSpPr>
          <p:nvPr/>
        </p:nvSpPr>
        <p:spPr>
          <a:xfrm>
            <a:off x="7122272" y="218822"/>
            <a:ext cx="4375184" cy="890451"/>
          </a:xfrm>
          <a:prstGeom prst="rect">
            <a:avLst/>
          </a:prstGeom>
          <a:solidFill>
            <a:srgbClr val="92D050"/>
          </a:solidFill>
          <a:ln>
            <a:solidFill>
              <a:srgbClr val="002060"/>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000" b="1" dirty="0" err="1">
                <a:solidFill>
                  <a:srgbClr val="002060"/>
                </a:solidFill>
                <a:latin typeface="Comic Sans MS" panose="030F0702030302020204" pitchFamily="66" charset="0"/>
              </a:rPr>
              <a:t>Ayudando</a:t>
            </a:r>
            <a:r>
              <a:rPr lang="en-US" sz="3000" b="1" dirty="0">
                <a:solidFill>
                  <a:srgbClr val="002060"/>
                </a:solidFill>
                <a:latin typeface="Comic Sans MS" panose="030F0702030302020204" pitchFamily="66" charset="0"/>
              </a:rPr>
              <a:t> </a:t>
            </a:r>
            <a:r>
              <a:rPr lang="en-US" sz="3000" b="1" dirty="0" err="1">
                <a:solidFill>
                  <a:srgbClr val="002060"/>
                </a:solidFill>
                <a:latin typeface="Comic Sans MS" panose="030F0702030302020204" pitchFamily="66" charset="0"/>
              </a:rPr>
              <a:t>en</a:t>
            </a:r>
            <a:r>
              <a:rPr lang="en-US" sz="3000" b="1" dirty="0">
                <a:solidFill>
                  <a:srgbClr val="002060"/>
                </a:solidFill>
                <a:latin typeface="Comic Sans MS" panose="030F0702030302020204" pitchFamily="66" charset="0"/>
              </a:rPr>
              <a:t> Casa</a:t>
            </a:r>
          </a:p>
        </p:txBody>
      </p:sp>
      <p:sp>
        <p:nvSpPr>
          <p:cNvPr id="9" name="Rectangle 8">
            <a:extLst>
              <a:ext uri="{FF2B5EF4-FFF2-40B4-BE49-F238E27FC236}">
                <a16:creationId xmlns:a16="http://schemas.microsoft.com/office/drawing/2014/main" id="{794F7FA4-73E7-4121-A920-2FAE47C8C566}"/>
              </a:ext>
            </a:extLst>
          </p:cNvPr>
          <p:cNvSpPr/>
          <p:nvPr/>
        </p:nvSpPr>
        <p:spPr>
          <a:xfrm>
            <a:off x="6135970" y="1202426"/>
            <a:ext cx="5916121" cy="5436752"/>
          </a:xfrm>
          <a:prstGeom prst="rect">
            <a:avLst/>
          </a:prstGeom>
          <a:solidFill>
            <a:schemeClr val="accent1"/>
          </a:solidFill>
          <a:ln>
            <a:solidFill>
              <a:schemeClr val="tx2"/>
            </a:solidFill>
          </a:ln>
        </p:spPr>
        <p:txBody>
          <a:bodyPr wrap="square" anchor="ctr" anchorCtr="1">
            <a:noAutofit/>
          </a:bodyPr>
          <a:lstStyle/>
          <a:p>
            <a:pPr marL="285750" indent="-285750">
              <a:buFont typeface="Arial" panose="020B0604020202020204" pitchFamily="34" charset="0"/>
              <a:buChar char="•"/>
            </a:pPr>
            <a:r>
              <a:rPr lang="es-ES" b="1" dirty="0">
                <a:solidFill>
                  <a:srgbClr val="002060"/>
                </a:solidFill>
                <a:latin typeface="Comic Sans MS" panose="030F0702030302020204" pitchFamily="66" charset="0"/>
                <a:ea typeface="+mn-lt"/>
                <a:cs typeface="+mn-lt"/>
              </a:rPr>
              <a:t>Asegúrese de que su hijo venga a la escuela preparado para aprender. </a:t>
            </a:r>
            <a:r>
              <a:rPr lang="es-ES" dirty="0">
                <a:solidFill>
                  <a:srgbClr val="002060"/>
                </a:solidFill>
                <a:latin typeface="Comic Sans MS" panose="030F0702030302020204" pitchFamily="66" charset="0"/>
                <a:ea typeface="+mn-lt"/>
                <a:cs typeface="+mn-lt"/>
              </a:rPr>
              <a:t>Deben tomar un desayuno saludable, descansar bien y llegar a la escuela a tiempo.</a:t>
            </a:r>
          </a:p>
          <a:p>
            <a:endParaRPr lang="en-US" dirty="0">
              <a:solidFill>
                <a:srgbClr val="002060"/>
              </a:solidFill>
              <a:latin typeface="Comic Sans MS" panose="030F0702030302020204" pitchFamily="66" charset="0"/>
              <a:ea typeface="+mn-lt"/>
              <a:cs typeface="+mn-lt"/>
            </a:endParaRPr>
          </a:p>
          <a:p>
            <a:pPr marL="285750" indent="-285750">
              <a:buFont typeface="Arial"/>
              <a:buChar char="•"/>
            </a:pPr>
            <a:r>
              <a:rPr lang="es-ES" b="1" dirty="0">
                <a:solidFill>
                  <a:srgbClr val="002060"/>
                </a:solidFill>
                <a:latin typeface="Comic Sans MS" panose="030F0702030302020204" pitchFamily="66" charset="0"/>
                <a:ea typeface="+mn-lt"/>
                <a:cs typeface="+mn-lt"/>
              </a:rPr>
              <a:t>Leer todos los días. </a:t>
            </a:r>
            <a:r>
              <a:rPr lang="es-ES" dirty="0">
                <a:solidFill>
                  <a:srgbClr val="002060"/>
                </a:solidFill>
                <a:latin typeface="Comic Sans MS" panose="030F0702030302020204" pitchFamily="66" charset="0"/>
                <a:ea typeface="+mn-lt"/>
                <a:cs typeface="+mn-lt"/>
              </a:rPr>
              <a:t>Permita alrededor de 20 a 40 minutos cada día para leer junto con su hijo o configure a su hijo para que lea de forma independiente.</a:t>
            </a:r>
          </a:p>
          <a:p>
            <a:endParaRPr lang="en-US" dirty="0">
              <a:solidFill>
                <a:srgbClr val="002060"/>
              </a:solidFill>
              <a:latin typeface="Comic Sans MS" panose="030F0702030302020204" pitchFamily="66" charset="0"/>
              <a:ea typeface="+mn-lt"/>
              <a:cs typeface="+mn-lt"/>
            </a:endParaRPr>
          </a:p>
          <a:p>
            <a:pPr marL="285750" indent="-285750">
              <a:buFont typeface="Arial"/>
              <a:buChar char="•"/>
            </a:pPr>
            <a:r>
              <a:rPr lang="es-ES" b="1" dirty="0">
                <a:solidFill>
                  <a:srgbClr val="002060"/>
                </a:solidFill>
                <a:latin typeface="Comic Sans MS" panose="030F0702030302020204" pitchFamily="66" charset="0"/>
                <a:ea typeface="+mn-lt"/>
                <a:cs typeface="+mn-lt"/>
              </a:rPr>
              <a:t>Modele buenos hábitos de lectura en casa. </a:t>
            </a:r>
            <a:r>
              <a:rPr lang="es-ES" dirty="0">
                <a:solidFill>
                  <a:srgbClr val="002060"/>
                </a:solidFill>
                <a:latin typeface="Comic Sans MS" panose="030F0702030302020204" pitchFamily="66" charset="0"/>
                <a:ea typeface="+mn-lt"/>
                <a:cs typeface="+mn-lt"/>
              </a:rPr>
              <a:t>Refuerce la alegría y la importancia de leer con libros, libros electrónicos, revistas o cualquier cosa de interés porque un niño que lee será un adulto que piensa.</a:t>
            </a:r>
          </a:p>
          <a:p>
            <a:endParaRPr lang="en-US" dirty="0">
              <a:solidFill>
                <a:srgbClr val="002060"/>
              </a:solidFill>
              <a:latin typeface="Comic Sans MS" panose="030F0702030302020204" pitchFamily="66" charset="0"/>
              <a:ea typeface="+mn-lt"/>
              <a:cs typeface="+mn-lt"/>
            </a:endParaRPr>
          </a:p>
          <a:p>
            <a:pPr marL="285750" indent="-285750">
              <a:buFont typeface="Arial" panose="020B0604020202020204" pitchFamily="34" charset="0"/>
              <a:buChar char="•"/>
            </a:pPr>
            <a:r>
              <a:rPr lang="es-ES" b="1" dirty="0">
                <a:solidFill>
                  <a:srgbClr val="002060"/>
                </a:solidFill>
                <a:latin typeface="Comic Sans MS" panose="030F0702030302020204" pitchFamily="66" charset="0"/>
                <a:ea typeface="+mn-lt"/>
                <a:cs typeface="+mn-lt"/>
              </a:rPr>
              <a:t>Involucrarse. </a:t>
            </a:r>
            <a:r>
              <a:rPr lang="es-ES" dirty="0">
                <a:solidFill>
                  <a:srgbClr val="002060"/>
                </a:solidFill>
                <a:latin typeface="Comic Sans MS" panose="030F0702030302020204" pitchFamily="66" charset="0"/>
                <a:ea typeface="+mn-lt"/>
                <a:cs typeface="+mn-lt"/>
              </a:rPr>
              <a:t>Asista a talleres para padres y eventos escolares durante todo el año para aprender sobre información y estrategias para ayudar a su hijo a tener éxito en la escuela.</a:t>
            </a:r>
            <a:endParaRPr lang="en-US" dirty="0">
              <a:solidFill>
                <a:srgbClr val="002060"/>
              </a:solidFill>
              <a:latin typeface="Comic Sans MS" panose="030F0702030302020204" pitchFamily="66" charset="0"/>
              <a:ea typeface="+mn-lt"/>
              <a:cs typeface="+mn-lt"/>
            </a:endParaRPr>
          </a:p>
        </p:txBody>
      </p:sp>
      <p:sp>
        <p:nvSpPr>
          <p:cNvPr id="11" name="Title 1">
            <a:extLst>
              <a:ext uri="{FF2B5EF4-FFF2-40B4-BE49-F238E27FC236}">
                <a16:creationId xmlns:a16="http://schemas.microsoft.com/office/drawing/2014/main" id="{9B2EEE22-4BFA-4811-8638-91A3BD8A7361}"/>
              </a:ext>
            </a:extLst>
          </p:cNvPr>
          <p:cNvSpPr txBox="1">
            <a:spLocks/>
          </p:cNvSpPr>
          <p:nvPr/>
        </p:nvSpPr>
        <p:spPr>
          <a:xfrm>
            <a:off x="359764" y="218822"/>
            <a:ext cx="4182256" cy="890451"/>
          </a:xfrm>
          <a:prstGeom prst="rect">
            <a:avLst/>
          </a:prstGeom>
          <a:solidFill>
            <a:srgbClr val="92D050"/>
          </a:solidFill>
          <a:ln>
            <a:solidFill>
              <a:srgbClr val="002060"/>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000" b="1" dirty="0">
                <a:solidFill>
                  <a:srgbClr val="002060"/>
                </a:solidFill>
                <a:latin typeface="Comic Sans MS" panose="030F0702030302020204" pitchFamily="66" charset="0"/>
              </a:rPr>
              <a:t>Helping at Home</a:t>
            </a:r>
          </a:p>
        </p:txBody>
      </p:sp>
      <p:pic>
        <p:nvPicPr>
          <p:cNvPr id="3076" name="Picture 4" descr="Free Teenagers Reading Cliparts, Download Free Teenagers Reading Cliparts  png images, Free ClipArts on Clipart Library">
            <a:extLst>
              <a:ext uri="{FF2B5EF4-FFF2-40B4-BE49-F238E27FC236}">
                <a16:creationId xmlns:a16="http://schemas.microsoft.com/office/drawing/2014/main" id="{D2F89094-D13C-4F13-8C46-DDD3F89DCB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1231" y="153614"/>
            <a:ext cx="1444580" cy="1629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524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D179DA8-CF13-4C39-A266-7F3E31E7487C}"/>
              </a:ext>
            </a:extLst>
          </p:cNvPr>
          <p:cNvSpPr>
            <a:spLocks noGrp="1"/>
          </p:cNvSpPr>
          <p:nvPr/>
        </p:nvSpPr>
        <p:spPr>
          <a:xfrm>
            <a:off x="194874" y="2158584"/>
            <a:ext cx="5553661" cy="4560169"/>
          </a:xfrm>
          <a:prstGeom prst="rect">
            <a:avLst/>
          </a:prstGeom>
          <a:solidFill>
            <a:srgbClr val="9999FF"/>
          </a:solidFill>
          <a:ln>
            <a:solidFill>
              <a:srgbClr val="002060"/>
            </a:solidFill>
          </a:ln>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1000"/>
              </a:spcBef>
            </a:pPr>
            <a:endParaRPr lang="en-US" sz="3200" b="1" dirty="0">
              <a:solidFill>
                <a:srgbClr val="002060"/>
              </a:solidFill>
              <a:latin typeface="Cavolini"/>
              <a:cs typeface="Calibri Light"/>
            </a:endParaRPr>
          </a:p>
          <a:p>
            <a:pPr algn="ctr">
              <a:spcBef>
                <a:spcPts val="1000"/>
              </a:spcBef>
            </a:pPr>
            <a:r>
              <a:rPr lang="en-US" sz="3200" b="1" dirty="0">
                <a:solidFill>
                  <a:srgbClr val="002060"/>
                </a:solidFill>
                <a:latin typeface="Cavolini"/>
                <a:cs typeface="Calibri Light"/>
              </a:rPr>
              <a:t>I'm here to help.</a:t>
            </a:r>
          </a:p>
          <a:p>
            <a:pPr algn="ctr">
              <a:spcBef>
                <a:spcPts val="1000"/>
              </a:spcBef>
            </a:pPr>
            <a:r>
              <a:rPr lang="en-US" sz="2400" b="1" dirty="0">
                <a:solidFill>
                  <a:srgbClr val="002060"/>
                </a:solidFill>
                <a:latin typeface="Cavolini"/>
                <a:cs typeface="Calibri Light"/>
              </a:rPr>
              <a:t> Please contact me with any questions or concerns.</a:t>
            </a:r>
            <a:endParaRPr lang="en-US" sz="2400" b="1" dirty="0">
              <a:solidFill>
                <a:srgbClr val="002060"/>
              </a:solidFill>
              <a:latin typeface="Cavolini"/>
              <a:cs typeface="Cavolini"/>
            </a:endParaRPr>
          </a:p>
          <a:p>
            <a:pPr algn="ctr">
              <a:spcBef>
                <a:spcPts val="1000"/>
              </a:spcBef>
            </a:pPr>
            <a:endParaRPr lang="en-US" sz="2400" b="1" dirty="0">
              <a:latin typeface="Cavolini"/>
              <a:cs typeface="Calibri Light"/>
            </a:endParaRPr>
          </a:p>
          <a:p>
            <a:pPr algn="ctr"/>
            <a:r>
              <a:rPr lang="en-US" sz="2100" b="1" u="sng" dirty="0">
                <a:solidFill>
                  <a:srgbClr val="002060"/>
                </a:solidFill>
                <a:latin typeface="Cavolini"/>
                <a:ea typeface="+mn-lt"/>
                <a:cs typeface="+mn-lt"/>
              </a:rPr>
              <a:t>Email:</a:t>
            </a:r>
            <a:r>
              <a:rPr lang="en-US" sz="2100" b="1" dirty="0">
                <a:solidFill>
                  <a:srgbClr val="002060"/>
                </a:solidFill>
                <a:latin typeface="Cavolini"/>
                <a:ea typeface="+mn-lt"/>
                <a:cs typeface="+mn-lt"/>
              </a:rPr>
              <a:t> </a:t>
            </a:r>
            <a:endParaRPr lang="en-US" sz="2100" dirty="0">
              <a:latin typeface="Cavolini"/>
              <a:ea typeface="+mn-lt"/>
              <a:cs typeface="+mn-lt"/>
            </a:endParaRPr>
          </a:p>
          <a:p>
            <a:pPr algn="ctr"/>
            <a:r>
              <a:rPr lang="en-US" sz="2100" b="1" dirty="0">
                <a:solidFill>
                  <a:srgbClr val="002060"/>
                </a:solidFill>
                <a:latin typeface="Cavolini"/>
                <a:ea typeface="+mn-lt"/>
                <a:cs typeface="+mn-lt"/>
              </a:rPr>
              <a:t>Lhutter@yonkerspublicschools.org  </a:t>
            </a:r>
            <a:endParaRPr lang="en-US" sz="2100" dirty="0">
              <a:latin typeface="Cavolini"/>
              <a:ea typeface="+mn-lt"/>
              <a:cs typeface="+mn-lt"/>
            </a:endParaRPr>
          </a:p>
          <a:p>
            <a:pPr algn="ctr"/>
            <a:endParaRPr lang="en-US" sz="2100" b="1" dirty="0">
              <a:solidFill>
                <a:srgbClr val="002060"/>
              </a:solidFill>
              <a:latin typeface="Cavolini"/>
              <a:ea typeface="+mn-lt"/>
              <a:cs typeface="+mn-lt"/>
            </a:endParaRPr>
          </a:p>
          <a:p>
            <a:pPr algn="ctr"/>
            <a:r>
              <a:rPr lang="en-US" sz="2100" b="1" u="sng" dirty="0">
                <a:solidFill>
                  <a:srgbClr val="002060"/>
                </a:solidFill>
                <a:latin typeface="Cavolini"/>
                <a:ea typeface="+mn-lt"/>
                <a:cs typeface="+mn-lt"/>
              </a:rPr>
              <a:t>Enrico Fermi Phone:</a:t>
            </a:r>
            <a:r>
              <a:rPr lang="en-US" sz="2100" b="1" dirty="0">
                <a:solidFill>
                  <a:srgbClr val="002060"/>
                </a:solidFill>
                <a:latin typeface="Cavolini"/>
                <a:ea typeface="+mn-lt"/>
                <a:cs typeface="+mn-lt"/>
              </a:rPr>
              <a:t> </a:t>
            </a:r>
            <a:endParaRPr lang="en-US" sz="2100" dirty="0">
              <a:solidFill>
                <a:srgbClr val="000000"/>
              </a:solidFill>
              <a:latin typeface="Cavolini"/>
              <a:ea typeface="+mn-lt"/>
              <a:cs typeface="+mn-lt"/>
            </a:endParaRPr>
          </a:p>
          <a:p>
            <a:pPr algn="ctr"/>
            <a:r>
              <a:rPr lang="en-US" sz="2100" b="1" dirty="0">
                <a:solidFill>
                  <a:srgbClr val="002060"/>
                </a:solidFill>
                <a:latin typeface="Cavolini"/>
                <a:ea typeface="+mn-lt"/>
                <a:cs typeface="+mn-lt"/>
              </a:rPr>
              <a:t>914-376-8460</a:t>
            </a:r>
            <a:endParaRPr lang="en-US" sz="2100" dirty="0">
              <a:latin typeface="Cavolini"/>
              <a:ea typeface="+mn-lt"/>
              <a:cs typeface="+mn-lt"/>
            </a:endParaRPr>
          </a:p>
          <a:p>
            <a:pPr algn="ctr">
              <a:spcBef>
                <a:spcPts val="1000"/>
              </a:spcBef>
            </a:pPr>
            <a:br>
              <a:rPr lang="en-US" sz="2400" b="1" dirty="0">
                <a:solidFill>
                  <a:srgbClr val="002060"/>
                </a:solidFill>
                <a:latin typeface="Cavolini"/>
                <a:cs typeface="Calibri Light"/>
              </a:rPr>
            </a:br>
            <a:br>
              <a:rPr lang="en-US" sz="2400" b="1" dirty="0">
                <a:solidFill>
                  <a:srgbClr val="002060"/>
                </a:solidFill>
                <a:latin typeface="Cavolini"/>
                <a:cs typeface="Calibri Light"/>
              </a:rPr>
            </a:br>
            <a:br>
              <a:rPr lang="en-US" sz="2400" b="1" dirty="0">
                <a:solidFill>
                  <a:srgbClr val="002060"/>
                </a:solidFill>
                <a:latin typeface="Cavolini"/>
                <a:cs typeface="Calibri Light"/>
              </a:rPr>
            </a:br>
            <a:endParaRPr lang="en-US" sz="2400" b="1" dirty="0">
              <a:solidFill>
                <a:srgbClr val="002060"/>
              </a:solidFill>
              <a:latin typeface="Cavolini"/>
              <a:ea typeface="+mj-lt"/>
              <a:cs typeface="Cavolini"/>
            </a:endParaRPr>
          </a:p>
        </p:txBody>
      </p:sp>
      <p:sp>
        <p:nvSpPr>
          <p:cNvPr id="12" name="Content Placeholder 2">
            <a:extLst>
              <a:ext uri="{FF2B5EF4-FFF2-40B4-BE49-F238E27FC236}">
                <a16:creationId xmlns:a16="http://schemas.microsoft.com/office/drawing/2014/main" id="{3326928A-06E9-4B2F-A0C2-A79B1FE11E73}"/>
              </a:ext>
            </a:extLst>
          </p:cNvPr>
          <p:cNvSpPr>
            <a:spLocks noGrp="1"/>
          </p:cNvSpPr>
          <p:nvPr/>
        </p:nvSpPr>
        <p:spPr>
          <a:xfrm>
            <a:off x="6097404" y="2154858"/>
            <a:ext cx="5553661" cy="4560169"/>
          </a:xfrm>
          <a:prstGeom prst="rect">
            <a:avLst/>
          </a:prstGeom>
          <a:solidFill>
            <a:srgbClr val="9999FF"/>
          </a:solidFill>
          <a:ln>
            <a:solidFill>
              <a:srgbClr val="002060"/>
            </a:solidFill>
          </a:ln>
        </p:spPr>
        <p:txBody>
          <a:bodyPr vert="horz" lIns="91440" tIns="45720" rIns="91440" bIns="45720" rtlCol="0" anchor="t">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err="1">
                <a:solidFill>
                  <a:srgbClr val="002060"/>
                </a:solidFill>
                <a:latin typeface="Cavolini"/>
                <a:ea typeface="+mn-lt"/>
                <a:cs typeface="+mn-lt"/>
              </a:rPr>
              <a:t>Estoy</a:t>
            </a:r>
            <a:r>
              <a:rPr lang="en-US" sz="3200" b="1" dirty="0">
                <a:solidFill>
                  <a:srgbClr val="002060"/>
                </a:solidFill>
                <a:latin typeface="Cavolini"/>
                <a:ea typeface="+mn-lt"/>
                <a:cs typeface="+mn-lt"/>
              </a:rPr>
              <a:t> </a:t>
            </a:r>
            <a:r>
              <a:rPr lang="en-US" sz="3200" b="1" dirty="0" err="1">
                <a:solidFill>
                  <a:srgbClr val="002060"/>
                </a:solidFill>
                <a:latin typeface="Cavolini"/>
                <a:ea typeface="+mn-lt"/>
                <a:cs typeface="+mn-lt"/>
              </a:rPr>
              <a:t>aqui</a:t>
            </a:r>
            <a:r>
              <a:rPr lang="en-US" sz="3200" b="1" dirty="0">
                <a:solidFill>
                  <a:srgbClr val="002060"/>
                </a:solidFill>
                <a:latin typeface="Cavolini"/>
                <a:ea typeface="+mn-lt"/>
                <a:cs typeface="+mn-lt"/>
              </a:rPr>
              <a:t> para </a:t>
            </a:r>
            <a:r>
              <a:rPr lang="en-US" sz="3200" b="1" dirty="0" err="1">
                <a:solidFill>
                  <a:srgbClr val="002060"/>
                </a:solidFill>
                <a:latin typeface="Cavolini"/>
                <a:ea typeface="+mn-lt"/>
                <a:cs typeface="+mn-lt"/>
              </a:rPr>
              <a:t>ayudar</a:t>
            </a:r>
            <a:r>
              <a:rPr lang="en-US" sz="3200" b="1" dirty="0">
                <a:solidFill>
                  <a:srgbClr val="002060"/>
                </a:solidFill>
                <a:latin typeface="Cavolini"/>
                <a:ea typeface="+mn-lt"/>
                <a:cs typeface="+mn-lt"/>
              </a:rPr>
              <a:t>.</a:t>
            </a:r>
          </a:p>
          <a:p>
            <a:pPr algn="ctr"/>
            <a:endParaRPr lang="en-US" sz="2400" dirty="0">
              <a:solidFill>
                <a:srgbClr val="000000"/>
              </a:solidFill>
              <a:latin typeface="Cavolini"/>
              <a:ea typeface="+mn-lt"/>
              <a:cs typeface="+mn-lt"/>
            </a:endParaRPr>
          </a:p>
          <a:p>
            <a:pPr algn="ctr"/>
            <a:r>
              <a:rPr lang="en-US" sz="2400" b="1" dirty="0" err="1">
                <a:solidFill>
                  <a:srgbClr val="002060"/>
                </a:solidFill>
                <a:latin typeface="Cavolini"/>
                <a:ea typeface="+mn-lt"/>
                <a:cs typeface="+mn-lt"/>
              </a:rPr>
              <a:t>Comuníquese</a:t>
            </a:r>
            <a:r>
              <a:rPr lang="en-US" sz="2400" b="1" dirty="0">
                <a:solidFill>
                  <a:srgbClr val="002060"/>
                </a:solidFill>
                <a:latin typeface="Cavolini"/>
                <a:ea typeface="+mn-lt"/>
                <a:cs typeface="+mn-lt"/>
              </a:rPr>
              <a:t> </a:t>
            </a:r>
            <a:r>
              <a:rPr lang="en-US" sz="2400" b="1" dirty="0" err="1">
                <a:solidFill>
                  <a:srgbClr val="002060"/>
                </a:solidFill>
                <a:latin typeface="Cavolini"/>
                <a:ea typeface="+mn-lt"/>
                <a:cs typeface="+mn-lt"/>
              </a:rPr>
              <a:t>conmigo</a:t>
            </a:r>
            <a:r>
              <a:rPr lang="en-US" sz="2400" b="1" dirty="0">
                <a:solidFill>
                  <a:srgbClr val="002060"/>
                </a:solidFill>
                <a:latin typeface="Cavolini"/>
                <a:ea typeface="+mn-lt"/>
                <a:cs typeface="+mn-lt"/>
              </a:rPr>
              <a:t> </a:t>
            </a:r>
            <a:r>
              <a:rPr lang="en-US" sz="2400" b="1" dirty="0" err="1">
                <a:solidFill>
                  <a:srgbClr val="002060"/>
                </a:solidFill>
                <a:latin typeface="Cavolini"/>
                <a:ea typeface="+mn-lt"/>
                <a:cs typeface="+mn-lt"/>
              </a:rPr>
              <a:t>si</a:t>
            </a:r>
            <a:r>
              <a:rPr lang="en-US" sz="2400" b="1" dirty="0">
                <a:solidFill>
                  <a:srgbClr val="002060"/>
                </a:solidFill>
                <a:latin typeface="Cavolini"/>
                <a:ea typeface="+mn-lt"/>
                <a:cs typeface="+mn-lt"/>
              </a:rPr>
              <a:t> </a:t>
            </a:r>
            <a:r>
              <a:rPr lang="en-US" sz="2400" b="1" dirty="0" err="1">
                <a:solidFill>
                  <a:srgbClr val="002060"/>
                </a:solidFill>
                <a:latin typeface="Cavolini"/>
                <a:ea typeface="+mn-lt"/>
                <a:cs typeface="+mn-lt"/>
              </a:rPr>
              <a:t>tiene</a:t>
            </a:r>
            <a:r>
              <a:rPr lang="en-US" sz="2400" b="1" dirty="0">
                <a:solidFill>
                  <a:srgbClr val="002060"/>
                </a:solidFill>
                <a:latin typeface="Cavolini"/>
                <a:ea typeface="+mn-lt"/>
                <a:cs typeface="+mn-lt"/>
              </a:rPr>
              <a:t> </a:t>
            </a:r>
            <a:r>
              <a:rPr lang="en-US" sz="2400" b="1" dirty="0" err="1">
                <a:solidFill>
                  <a:srgbClr val="002060"/>
                </a:solidFill>
                <a:latin typeface="Cavolini"/>
                <a:ea typeface="+mn-lt"/>
                <a:cs typeface="+mn-lt"/>
              </a:rPr>
              <a:t>alguna</a:t>
            </a:r>
            <a:r>
              <a:rPr lang="en-US" sz="2400" b="1" dirty="0">
                <a:solidFill>
                  <a:srgbClr val="002060"/>
                </a:solidFill>
                <a:latin typeface="Cavolini"/>
                <a:ea typeface="+mn-lt"/>
                <a:cs typeface="+mn-lt"/>
              </a:rPr>
              <a:t> </a:t>
            </a:r>
            <a:r>
              <a:rPr lang="en-US" sz="2400" b="1" dirty="0" err="1">
                <a:solidFill>
                  <a:srgbClr val="002060"/>
                </a:solidFill>
                <a:latin typeface="Cavolini"/>
                <a:ea typeface="+mn-lt"/>
                <a:cs typeface="+mn-lt"/>
              </a:rPr>
              <a:t>pregunta</a:t>
            </a:r>
            <a:r>
              <a:rPr lang="en-US" sz="2400" b="1" dirty="0">
                <a:solidFill>
                  <a:srgbClr val="002060"/>
                </a:solidFill>
                <a:latin typeface="Cavolini"/>
                <a:ea typeface="+mn-lt"/>
                <a:cs typeface="+mn-lt"/>
              </a:rPr>
              <a:t> o </a:t>
            </a:r>
            <a:r>
              <a:rPr lang="en-US" sz="2400" b="1" dirty="0" err="1">
                <a:solidFill>
                  <a:srgbClr val="002060"/>
                </a:solidFill>
                <a:latin typeface="Cavolini"/>
                <a:ea typeface="+mn-lt"/>
                <a:cs typeface="+mn-lt"/>
              </a:rPr>
              <a:t>inquietud</a:t>
            </a:r>
            <a:r>
              <a:rPr lang="en-US" sz="2400" b="1" dirty="0">
                <a:solidFill>
                  <a:srgbClr val="002060"/>
                </a:solidFill>
                <a:latin typeface="Cavolini"/>
                <a:ea typeface="+mn-lt"/>
                <a:cs typeface="+mn-lt"/>
              </a:rPr>
              <a:t>.</a:t>
            </a:r>
            <a:endParaRPr lang="en-US" sz="2400" dirty="0">
              <a:latin typeface="Cavolini"/>
              <a:ea typeface="+mn-lt"/>
              <a:cs typeface="+mn-lt"/>
            </a:endParaRPr>
          </a:p>
          <a:p>
            <a:pPr algn="ctr"/>
            <a:endParaRPr lang="en-US" sz="2200" b="1" u="sng" dirty="0">
              <a:solidFill>
                <a:srgbClr val="002060"/>
              </a:solidFill>
              <a:latin typeface="Cavolini"/>
              <a:ea typeface="+mn-lt"/>
              <a:cs typeface="+mn-lt"/>
            </a:endParaRPr>
          </a:p>
          <a:p>
            <a:pPr algn="ctr">
              <a:buNone/>
            </a:pPr>
            <a:r>
              <a:rPr lang="en-US" sz="2100" b="1" u="sng" dirty="0" err="1">
                <a:solidFill>
                  <a:srgbClr val="002060"/>
                </a:solidFill>
                <a:latin typeface="Cavolini"/>
                <a:ea typeface="+mn-lt"/>
                <a:cs typeface="+mn-lt"/>
              </a:rPr>
              <a:t>Correo</a:t>
            </a:r>
            <a:r>
              <a:rPr lang="en-US" sz="2100" b="1" u="sng" dirty="0">
                <a:solidFill>
                  <a:srgbClr val="002060"/>
                </a:solidFill>
                <a:latin typeface="Cavolini"/>
                <a:ea typeface="+mn-lt"/>
                <a:cs typeface="+mn-lt"/>
              </a:rPr>
              <a:t> </a:t>
            </a:r>
            <a:r>
              <a:rPr lang="en-US" sz="2100" b="1" u="sng" dirty="0" err="1">
                <a:solidFill>
                  <a:srgbClr val="002060"/>
                </a:solidFill>
                <a:latin typeface="Cavolini"/>
                <a:ea typeface="+mn-lt"/>
                <a:cs typeface="+mn-lt"/>
              </a:rPr>
              <a:t>electrónico</a:t>
            </a:r>
            <a:r>
              <a:rPr lang="en-US" sz="2100" b="1" u="sng" dirty="0">
                <a:solidFill>
                  <a:srgbClr val="002060"/>
                </a:solidFill>
                <a:latin typeface="Cavolini"/>
                <a:ea typeface="+mn-lt"/>
                <a:cs typeface="+mn-lt"/>
              </a:rPr>
              <a:t>:</a:t>
            </a:r>
            <a:endParaRPr lang="en-US" sz="2100" b="1" dirty="0">
              <a:solidFill>
                <a:srgbClr val="002060"/>
              </a:solidFill>
              <a:latin typeface="Cavolini"/>
              <a:cs typeface="Calibri"/>
            </a:endParaRPr>
          </a:p>
          <a:p>
            <a:pPr algn="ctr">
              <a:buNone/>
            </a:pPr>
            <a:r>
              <a:rPr lang="en-US" sz="2100" b="1" dirty="0">
                <a:solidFill>
                  <a:srgbClr val="002060"/>
                </a:solidFill>
                <a:latin typeface="Cavolini"/>
                <a:ea typeface="+mn-lt"/>
                <a:cs typeface="+mn-lt"/>
              </a:rPr>
              <a:t>Lhutter@yonkerspublicschools.org</a:t>
            </a:r>
            <a:endParaRPr lang="en-US" sz="2100" b="1" dirty="0">
              <a:solidFill>
                <a:srgbClr val="002060"/>
              </a:solidFill>
              <a:latin typeface="Cavolini"/>
              <a:cs typeface="Calibri"/>
            </a:endParaRPr>
          </a:p>
          <a:p>
            <a:pPr algn="ctr"/>
            <a:endParaRPr lang="en-US" sz="2100" b="1" dirty="0">
              <a:solidFill>
                <a:srgbClr val="002060"/>
              </a:solidFill>
              <a:latin typeface="Cavolini"/>
              <a:ea typeface="+mn-lt"/>
              <a:cs typeface="+mn-lt"/>
            </a:endParaRPr>
          </a:p>
          <a:p>
            <a:pPr algn="ctr"/>
            <a:r>
              <a:rPr lang="en-US" sz="2100" b="1" u="sng" dirty="0">
                <a:solidFill>
                  <a:srgbClr val="002060"/>
                </a:solidFill>
                <a:latin typeface="Cavolini"/>
                <a:ea typeface="+mn-lt"/>
                <a:cs typeface="+mn-lt"/>
              </a:rPr>
              <a:t>Enrico Fermi </a:t>
            </a:r>
            <a:r>
              <a:rPr lang="en-US" sz="2100" b="1" u="sng" dirty="0" err="1">
                <a:solidFill>
                  <a:srgbClr val="002060"/>
                </a:solidFill>
                <a:latin typeface="Cavolini"/>
                <a:ea typeface="+mn-lt"/>
                <a:cs typeface="+mn-lt"/>
              </a:rPr>
              <a:t>Teléfono</a:t>
            </a:r>
            <a:r>
              <a:rPr lang="en-US" sz="2100" b="1" u="sng" dirty="0">
                <a:solidFill>
                  <a:srgbClr val="002060"/>
                </a:solidFill>
                <a:latin typeface="Cavolini"/>
                <a:ea typeface="+mn-lt"/>
                <a:cs typeface="+mn-lt"/>
              </a:rPr>
              <a:t>:</a:t>
            </a:r>
            <a:r>
              <a:rPr lang="en-US" sz="2100" b="1" dirty="0">
                <a:solidFill>
                  <a:srgbClr val="002060"/>
                </a:solidFill>
                <a:latin typeface="Cavolini"/>
                <a:ea typeface="+mn-lt"/>
                <a:cs typeface="+mn-lt"/>
              </a:rPr>
              <a:t> </a:t>
            </a:r>
          </a:p>
          <a:p>
            <a:pPr algn="ctr">
              <a:buNone/>
            </a:pPr>
            <a:r>
              <a:rPr lang="en-US" sz="2100" b="1" dirty="0">
                <a:solidFill>
                  <a:srgbClr val="002060"/>
                </a:solidFill>
                <a:latin typeface="Cavolini"/>
                <a:ea typeface="+mn-lt"/>
                <a:cs typeface="+mn-lt"/>
              </a:rPr>
              <a:t>914-376-8460</a:t>
            </a:r>
            <a:endParaRPr lang="en-US" sz="2100" b="1" dirty="0">
              <a:solidFill>
                <a:srgbClr val="002060"/>
              </a:solidFill>
              <a:latin typeface="Cavolini"/>
              <a:cs typeface="Calibri"/>
            </a:endParaRPr>
          </a:p>
        </p:txBody>
      </p:sp>
      <p:pic>
        <p:nvPicPr>
          <p:cNvPr id="2" name="Picture 2" descr="Text, whiteboard&#10;&#10;Description automatically generated">
            <a:extLst>
              <a:ext uri="{FF2B5EF4-FFF2-40B4-BE49-F238E27FC236}">
                <a16:creationId xmlns:a16="http://schemas.microsoft.com/office/drawing/2014/main" id="{D457D7AF-E8AB-43CD-8E7F-CD62CA92D8B5}"/>
              </a:ext>
            </a:extLst>
          </p:cNvPr>
          <p:cNvPicPr>
            <a:picLocks noChangeAspect="1"/>
          </p:cNvPicPr>
          <p:nvPr/>
        </p:nvPicPr>
        <p:blipFill rotWithShape="1">
          <a:blip r:embed="rId2"/>
          <a:srcRect l="22513" t="6818" r="20942" b="9091"/>
          <a:stretch/>
        </p:blipFill>
        <p:spPr>
          <a:xfrm>
            <a:off x="540929" y="615245"/>
            <a:ext cx="1914682" cy="1303635"/>
          </a:xfrm>
          <a:prstGeom prst="rect">
            <a:avLst/>
          </a:prstGeom>
          <a:ln w="88900" cap="sq" cmpd="thickThin">
            <a:solidFill>
              <a:srgbClr val="000000"/>
            </a:solidFill>
            <a:prstDash val="solid"/>
            <a:miter lim="800000"/>
          </a:ln>
          <a:effectLst>
            <a:innerShdw blurRad="76200">
              <a:srgbClr val="000000"/>
            </a:innerShdw>
          </a:effectLst>
        </p:spPr>
      </p:pic>
      <p:pic>
        <p:nvPicPr>
          <p:cNvPr id="15" name="Picture 15">
            <a:extLst>
              <a:ext uri="{FF2B5EF4-FFF2-40B4-BE49-F238E27FC236}">
                <a16:creationId xmlns:a16="http://schemas.microsoft.com/office/drawing/2014/main" id="{F2F61330-0C11-446A-9429-84085E0140D7}"/>
              </a:ext>
            </a:extLst>
          </p:cNvPr>
          <p:cNvPicPr>
            <a:picLocks noChangeAspect="1"/>
          </p:cNvPicPr>
          <p:nvPr/>
        </p:nvPicPr>
        <p:blipFill rotWithShape="1">
          <a:blip r:embed="rId3"/>
          <a:srcRect l="4698" t="15333" r="8725" b="22000"/>
          <a:stretch/>
        </p:blipFill>
        <p:spPr>
          <a:xfrm rot="485492">
            <a:off x="9280136" y="517137"/>
            <a:ext cx="1697310" cy="118487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26" name="Picture 2" descr="Any Questions Contact Me , Png Download - Calligraphy, Transparent Png -  kindpng">
            <a:extLst>
              <a:ext uri="{FF2B5EF4-FFF2-40B4-BE49-F238E27FC236}">
                <a16:creationId xmlns:a16="http://schemas.microsoft.com/office/drawing/2014/main" id="{2A3743EA-F0E8-4E92-B5BC-5438EDE096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3039" y="278361"/>
            <a:ext cx="6110671" cy="1611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873513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250</TotalTime>
  <Words>878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Arial,Sans-Serif</vt:lpstr>
      <vt:lpstr>Calibri</vt:lpstr>
      <vt:lpstr>Calibri Light</vt:lpstr>
      <vt:lpstr>Cavolini</vt:lpstr>
      <vt:lpstr>Comic Sans MS</vt:lpstr>
      <vt:lpstr>Gill Sans MT</vt:lpstr>
      <vt:lpstr>Parcel</vt:lpstr>
      <vt:lpstr>PowerPoint Presentation</vt:lpstr>
      <vt:lpstr>PowerPoint Presentation</vt:lpstr>
      <vt:lpstr>Literacy Skills in Grades 6, 7, and 8  Habilidades de alfabetización en los grados 6, 7 y 8</vt:lpstr>
      <vt:lpstr>Who comes to Reading Lab?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HUTTER, LORI</dc:creator>
  <cp:lastModifiedBy>HUTTER, LORI</cp:lastModifiedBy>
  <cp:revision>1084</cp:revision>
  <dcterms:created xsi:type="dcterms:W3CDTF">2021-09-30T18:08:29Z</dcterms:created>
  <dcterms:modified xsi:type="dcterms:W3CDTF">2021-10-15T19:47:58Z</dcterms:modified>
</cp:coreProperties>
</file>